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handoutMasterIdLst>
    <p:handoutMasterId r:id="rId82"/>
  </p:handoutMasterIdLst>
  <p:sldIdLst>
    <p:sldId id="356" r:id="rId2"/>
    <p:sldId id="364" r:id="rId3"/>
    <p:sldId id="550" r:id="rId4"/>
    <p:sldId id="480" r:id="rId5"/>
    <p:sldId id="492" r:id="rId6"/>
    <p:sldId id="493" r:id="rId7"/>
    <p:sldId id="488" r:id="rId8"/>
    <p:sldId id="487" r:id="rId9"/>
    <p:sldId id="489" r:id="rId10"/>
    <p:sldId id="490" r:id="rId11"/>
    <p:sldId id="491" r:id="rId12"/>
    <p:sldId id="481" r:id="rId13"/>
    <p:sldId id="485" r:id="rId14"/>
    <p:sldId id="482" r:id="rId15"/>
    <p:sldId id="483" r:id="rId16"/>
    <p:sldId id="484" r:id="rId17"/>
    <p:sldId id="486" r:id="rId18"/>
    <p:sldId id="498" r:id="rId19"/>
    <p:sldId id="500" r:id="rId20"/>
    <p:sldId id="499" r:id="rId21"/>
    <p:sldId id="501" r:id="rId22"/>
    <p:sldId id="502" r:id="rId23"/>
    <p:sldId id="503" r:id="rId24"/>
    <p:sldId id="504" r:id="rId25"/>
    <p:sldId id="506" r:id="rId26"/>
    <p:sldId id="507" r:id="rId27"/>
    <p:sldId id="505" r:id="rId28"/>
    <p:sldId id="508" r:id="rId29"/>
    <p:sldId id="509" r:id="rId30"/>
    <p:sldId id="510" r:id="rId31"/>
    <p:sldId id="511" r:id="rId32"/>
    <p:sldId id="302" r:id="rId33"/>
    <p:sldId id="305" r:id="rId34"/>
    <p:sldId id="306" r:id="rId35"/>
    <p:sldId id="512" r:id="rId36"/>
    <p:sldId id="513" r:id="rId37"/>
    <p:sldId id="514" r:id="rId38"/>
    <p:sldId id="515" r:id="rId39"/>
    <p:sldId id="516" r:id="rId40"/>
    <p:sldId id="517" r:id="rId41"/>
    <p:sldId id="518" r:id="rId42"/>
    <p:sldId id="520" r:id="rId43"/>
    <p:sldId id="521" r:id="rId44"/>
    <p:sldId id="522" r:id="rId45"/>
    <p:sldId id="523" r:id="rId46"/>
    <p:sldId id="519" r:id="rId47"/>
    <p:sldId id="524" r:id="rId48"/>
    <p:sldId id="525" r:id="rId49"/>
    <p:sldId id="526" r:id="rId50"/>
    <p:sldId id="527" r:id="rId51"/>
    <p:sldId id="528" r:id="rId52"/>
    <p:sldId id="529" r:id="rId53"/>
    <p:sldId id="530" r:id="rId54"/>
    <p:sldId id="531" r:id="rId55"/>
    <p:sldId id="532" r:id="rId56"/>
    <p:sldId id="533" r:id="rId57"/>
    <p:sldId id="534" r:id="rId58"/>
    <p:sldId id="543" r:id="rId59"/>
    <p:sldId id="551" r:id="rId60"/>
    <p:sldId id="535" r:id="rId61"/>
    <p:sldId id="536" r:id="rId62"/>
    <p:sldId id="537" r:id="rId63"/>
    <p:sldId id="538" r:id="rId64"/>
    <p:sldId id="539" r:id="rId65"/>
    <p:sldId id="540" r:id="rId66"/>
    <p:sldId id="541" r:id="rId67"/>
    <p:sldId id="542" r:id="rId68"/>
    <p:sldId id="544" r:id="rId69"/>
    <p:sldId id="545" r:id="rId70"/>
    <p:sldId id="546" r:id="rId71"/>
    <p:sldId id="547" r:id="rId72"/>
    <p:sldId id="548" r:id="rId73"/>
    <p:sldId id="552" r:id="rId74"/>
    <p:sldId id="549" r:id="rId75"/>
    <p:sldId id="553" r:id="rId76"/>
    <p:sldId id="494" r:id="rId77"/>
    <p:sldId id="495" r:id="rId78"/>
    <p:sldId id="496" r:id="rId79"/>
    <p:sldId id="554" r:id="rId80"/>
  </p:sldIdLst>
  <p:sldSz cx="12192000" cy="6858000"/>
  <p:notesSz cx="6858000" cy="9144000"/>
  <p:defaultTextStyle>
    <a:defPPr>
      <a:defRPr lang="ar-S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3457" autoAdjust="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handoutMaster" Target="handoutMasters/handout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ar-SA"/>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a:defRPr sz="1200"/>
            </a:lvl1pPr>
          </a:lstStyle>
          <a:p>
            <a:fld id="{C5FC0266-675D-48B6-94A8-6A1FE84ECDA9}" type="datetimeFigureOut">
              <a:rPr lang="ar-SA" smtClean="0"/>
              <a:t>02/03/1443</a:t>
            </a:fld>
            <a:endParaRPr lang="ar-SA"/>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r">
              <a:defRPr sz="1200"/>
            </a:lvl1pPr>
          </a:lstStyle>
          <a:p>
            <a:endParaRPr lang="ar-SA"/>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a:defRPr sz="1200"/>
            </a:lvl1pPr>
          </a:lstStyle>
          <a:p>
            <a:fld id="{1E15D001-D84B-4551-A654-8A63F01513A2}" type="slidenum">
              <a:rPr lang="ar-SA" smtClean="0"/>
              <a:t>‹#›</a:t>
            </a:fld>
            <a:endParaRPr lang="ar-SA"/>
          </a:p>
        </p:txBody>
      </p:sp>
    </p:spTree>
    <p:extLst>
      <p:ext uri="{BB962C8B-B14F-4D97-AF65-F5344CB8AC3E}">
        <p14:creationId xmlns:p14="http://schemas.microsoft.com/office/powerpoint/2010/main" val="43380804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ar-S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29DFD8C2-A3CC-47D4-A797-471FA4E55E4E}" type="datetimeFigureOut">
              <a:rPr lang="ar-SA" smtClean="0"/>
              <a:t>02/03/1443</a:t>
            </a:fld>
            <a:endParaRPr lang="ar-S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ar-S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ar-S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820AEEC1-38E1-4955-BCB4-532CEF8521B2}" type="slidenum">
              <a:rPr lang="ar-SA" smtClean="0"/>
              <a:t>‹#›</a:t>
            </a:fld>
            <a:endParaRPr lang="ar-SA"/>
          </a:p>
        </p:txBody>
      </p:sp>
    </p:spTree>
    <p:extLst>
      <p:ext uri="{BB962C8B-B14F-4D97-AF65-F5344CB8AC3E}">
        <p14:creationId xmlns:p14="http://schemas.microsoft.com/office/powerpoint/2010/main" val="10078075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Grp="1" noChangeArrowheads="1"/>
          </p:cNvSpPr>
          <p:nvPr>
            <p:ph type="dt" sz="quarter" idx="1"/>
          </p:nvPr>
        </p:nvSpPr>
        <p:spPr>
          <a:ln/>
        </p:spPr>
        <p:txBody>
          <a:bodyPr/>
          <a:lstStyle/>
          <a:p>
            <a:r>
              <a:rPr lang="en-US" altLang="en-US"/>
              <a:t>		</a:t>
            </a:r>
          </a:p>
          <a:p>
            <a:r>
              <a:rPr lang="en-US" altLang="en-US" i="0"/>
              <a:t>Fast Track to Java</a:t>
            </a:r>
          </a:p>
          <a:p>
            <a:r>
              <a:rPr lang="en-US" altLang="en-US"/>
              <a:t>Module 2:  Object-Oriented Programming </a:t>
            </a:r>
          </a:p>
        </p:txBody>
      </p:sp>
      <p:sp>
        <p:nvSpPr>
          <p:cNvPr id="459778" name="Rectangle 2"/>
          <p:cNvSpPr>
            <a:spLocks noGrp="1" noRot="1" noChangeAspect="1" noChangeArrowheads="1"/>
          </p:cNvSpPr>
          <p:nvPr>
            <p:ph type="sldImg"/>
          </p:nvPr>
        </p:nvSpPr>
        <p:spPr bwMode="auto">
          <a:xfrm>
            <a:off x="466725" y="725488"/>
            <a:ext cx="6369050" cy="3582987"/>
          </a:xfrm>
          <a:prstGeom prst="rect">
            <a:avLst/>
          </a:prstGeom>
          <a:solidFill>
            <a:srgbClr val="FFFFFF"/>
          </a:solidFill>
          <a:ln>
            <a:solidFill>
              <a:srgbClr val="000000"/>
            </a:solidFill>
            <a:miter lim="800000"/>
            <a:headEnd/>
            <a:tailEnd/>
          </a:ln>
        </p:spPr>
      </p:sp>
      <p:sp>
        <p:nvSpPr>
          <p:cNvPr id="459779" name="Rectangle 3"/>
          <p:cNvSpPr>
            <a:spLocks noGrp="1" noChangeArrowheads="1"/>
          </p:cNvSpPr>
          <p:nvPr>
            <p:ph type="body" idx="1"/>
          </p:nvPr>
        </p:nvSpPr>
        <p:spPr bwMode="auto">
          <a:xfrm>
            <a:off x="973138" y="4554538"/>
            <a:ext cx="5356225" cy="4314825"/>
          </a:xfrm>
          <a:prstGeom prst="rect">
            <a:avLst/>
          </a:prstGeom>
          <a:solidFill>
            <a:srgbClr val="FFFFFF"/>
          </a:solidFill>
          <a:ln>
            <a:solidFill>
              <a:srgbClr val="000000"/>
            </a:solidFill>
            <a:miter lim="800000"/>
            <a:headEnd/>
            <a:tailEnd/>
          </a:ln>
        </p:spPr>
        <p:txBody>
          <a:bodyPr/>
          <a:lstStyle/>
          <a:p>
            <a:r>
              <a:rPr lang="en-US" altLang="en-US"/>
              <a:t> </a:t>
            </a:r>
          </a:p>
        </p:txBody>
      </p:sp>
    </p:spTree>
    <p:extLst>
      <p:ext uri="{BB962C8B-B14F-4D97-AF65-F5344CB8AC3E}">
        <p14:creationId xmlns:p14="http://schemas.microsoft.com/office/powerpoint/2010/main" val="3418473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Grp="1" noChangeArrowheads="1"/>
          </p:cNvSpPr>
          <p:nvPr>
            <p:ph type="dt" sz="quarter" idx="1"/>
          </p:nvPr>
        </p:nvSpPr>
        <p:spPr>
          <a:ln/>
        </p:spPr>
        <p:txBody>
          <a:bodyPr/>
          <a:lstStyle/>
          <a:p>
            <a:r>
              <a:rPr lang="en-US" altLang="en-US"/>
              <a:t>		</a:t>
            </a:r>
          </a:p>
          <a:p>
            <a:r>
              <a:rPr lang="en-US" altLang="en-US" i="0"/>
              <a:t>Fast Track to Java</a:t>
            </a:r>
          </a:p>
          <a:p>
            <a:r>
              <a:rPr lang="en-US" altLang="en-US"/>
              <a:t>Module 2:  Object-Oriented Programming </a:t>
            </a:r>
          </a:p>
        </p:txBody>
      </p:sp>
      <p:sp>
        <p:nvSpPr>
          <p:cNvPr id="440322" name="Rectangle 2"/>
          <p:cNvSpPr>
            <a:spLocks noGrp="1" noRot="1" noChangeAspect="1" noChangeArrowheads="1" noTextEdit="1"/>
          </p:cNvSpPr>
          <p:nvPr>
            <p:ph type="sldImg"/>
          </p:nvPr>
        </p:nvSpPr>
        <p:spPr>
          <a:ln/>
        </p:spPr>
      </p:sp>
      <p:sp>
        <p:nvSpPr>
          <p:cNvPr id="440323" name="Rectangle 3"/>
          <p:cNvSpPr>
            <a:spLocks noGrp="1" noChangeArrowheads="1"/>
          </p:cNvSpPr>
          <p:nvPr>
            <p:ph type="body" idx="1"/>
          </p:nvPr>
        </p:nvSpPr>
        <p:spPr>
          <a:ln/>
        </p:spPr>
        <p:txBody>
          <a:bodyPr/>
          <a:lstStyle/>
          <a:p>
            <a:endParaRPr lang="ar-SA" altLang="ar-SA"/>
          </a:p>
        </p:txBody>
      </p:sp>
    </p:spTree>
    <p:extLst>
      <p:ext uri="{BB962C8B-B14F-4D97-AF65-F5344CB8AC3E}">
        <p14:creationId xmlns:p14="http://schemas.microsoft.com/office/powerpoint/2010/main" val="423943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Grp="1" noChangeArrowheads="1"/>
          </p:cNvSpPr>
          <p:nvPr>
            <p:ph type="dt" sz="quarter" idx="1"/>
          </p:nvPr>
        </p:nvSpPr>
        <p:spPr>
          <a:ln/>
        </p:spPr>
        <p:txBody>
          <a:bodyPr/>
          <a:lstStyle/>
          <a:p>
            <a:r>
              <a:rPr lang="en-US" altLang="en-US"/>
              <a:t>		</a:t>
            </a:r>
          </a:p>
          <a:p>
            <a:r>
              <a:rPr lang="en-US" altLang="en-US" i="0"/>
              <a:t>Fast Track to Java</a:t>
            </a:r>
          </a:p>
          <a:p>
            <a:r>
              <a:rPr lang="en-US" altLang="en-US"/>
              <a:t>Module 2:  Object-Oriented Programming </a:t>
            </a:r>
          </a:p>
        </p:txBody>
      </p:sp>
      <p:sp>
        <p:nvSpPr>
          <p:cNvPr id="435202" name="Rectangle 2"/>
          <p:cNvSpPr>
            <a:spLocks noGrp="1" noRot="1" noChangeAspect="1" noChangeArrowheads="1" noTextEdit="1"/>
          </p:cNvSpPr>
          <p:nvPr>
            <p:ph type="sldImg"/>
          </p:nvPr>
        </p:nvSpPr>
        <p:spPr>
          <a:xfrm>
            <a:off x="500063" y="762000"/>
            <a:ext cx="6369050" cy="3582988"/>
          </a:xfrm>
          <a:ln/>
        </p:spPr>
      </p:sp>
      <p:sp>
        <p:nvSpPr>
          <p:cNvPr id="435203" name="Rectangle 3"/>
          <p:cNvSpPr>
            <a:spLocks noGrp="1" noChangeArrowheads="1"/>
          </p:cNvSpPr>
          <p:nvPr>
            <p:ph type="body" idx="1"/>
          </p:nvPr>
        </p:nvSpPr>
        <p:spPr>
          <a:ln/>
        </p:spPr>
        <p:txBody>
          <a:bodyPr/>
          <a:lstStyle/>
          <a:p>
            <a:endParaRPr lang="ar-SA" altLang="ar-SA"/>
          </a:p>
        </p:txBody>
      </p:sp>
    </p:spTree>
    <p:extLst>
      <p:ext uri="{BB962C8B-B14F-4D97-AF65-F5344CB8AC3E}">
        <p14:creationId xmlns:p14="http://schemas.microsoft.com/office/powerpoint/2010/main" val="2782688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ar-S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ar-SA"/>
          </a:p>
        </p:txBody>
      </p:sp>
      <p:sp>
        <p:nvSpPr>
          <p:cNvPr id="4" name="Date Placeholder 3"/>
          <p:cNvSpPr>
            <a:spLocks noGrp="1"/>
          </p:cNvSpPr>
          <p:nvPr>
            <p:ph type="dt" sz="half" idx="10"/>
          </p:nvPr>
        </p:nvSpPr>
        <p:spPr/>
        <p:txBody>
          <a:bodyPr/>
          <a:lstStyle/>
          <a:p>
            <a:fld id="{82336500-74ED-4B2D-AFB3-59EA3D2FD468}" type="datetime1">
              <a:rPr lang="en-US" smtClean="0"/>
              <a:t>10/8/2021</a:t>
            </a:fld>
            <a:endParaRPr lang="ar-SA"/>
          </a:p>
        </p:txBody>
      </p:sp>
      <p:sp>
        <p:nvSpPr>
          <p:cNvPr id="5" name="Footer Placeholder 4"/>
          <p:cNvSpPr>
            <a:spLocks noGrp="1"/>
          </p:cNvSpPr>
          <p:nvPr>
            <p:ph type="ftr" sz="quarter" idx="11"/>
          </p:nvPr>
        </p:nvSpPr>
        <p:spPr/>
        <p:txBody>
          <a:bodyPr/>
          <a:lstStyle/>
          <a:p>
            <a:r>
              <a:rPr lang="en-US"/>
              <a:t>University of Kansas</a:t>
            </a:r>
            <a:endParaRPr lang="ar-SA"/>
          </a:p>
        </p:txBody>
      </p:sp>
      <p:sp>
        <p:nvSpPr>
          <p:cNvPr id="6" name="Slide Number Placeholder 5"/>
          <p:cNvSpPr>
            <a:spLocks noGrp="1"/>
          </p:cNvSpPr>
          <p:nvPr>
            <p:ph type="sldNum" sz="quarter" idx="12"/>
          </p:nvPr>
        </p:nvSpPr>
        <p:spPr/>
        <p:txBody>
          <a:bodyPr/>
          <a:lstStyle/>
          <a:p>
            <a:fld id="{C2E0C9F0-F202-449A-A8DC-D83D67835531}" type="slidenum">
              <a:rPr lang="ar-SA" smtClean="0"/>
              <a:t>‹#›</a:t>
            </a:fld>
            <a:endParaRPr lang="ar-SA"/>
          </a:p>
        </p:txBody>
      </p:sp>
    </p:spTree>
    <p:extLst>
      <p:ext uri="{BB962C8B-B14F-4D97-AF65-F5344CB8AC3E}">
        <p14:creationId xmlns:p14="http://schemas.microsoft.com/office/powerpoint/2010/main" val="35036895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ar-SA"/>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4" name="Date Placeholder 3"/>
          <p:cNvSpPr>
            <a:spLocks noGrp="1"/>
          </p:cNvSpPr>
          <p:nvPr>
            <p:ph type="dt" sz="half" idx="10"/>
          </p:nvPr>
        </p:nvSpPr>
        <p:spPr/>
        <p:txBody>
          <a:bodyPr/>
          <a:lstStyle/>
          <a:p>
            <a:fld id="{5CA80B41-7396-40CB-8247-9F1F5F344FCA}" type="datetime1">
              <a:rPr lang="en-US" smtClean="0"/>
              <a:t>10/8/2021</a:t>
            </a:fld>
            <a:endParaRPr lang="ar-SA"/>
          </a:p>
        </p:txBody>
      </p:sp>
      <p:sp>
        <p:nvSpPr>
          <p:cNvPr id="5" name="Footer Placeholder 4"/>
          <p:cNvSpPr>
            <a:spLocks noGrp="1"/>
          </p:cNvSpPr>
          <p:nvPr>
            <p:ph type="ftr" sz="quarter" idx="11"/>
          </p:nvPr>
        </p:nvSpPr>
        <p:spPr/>
        <p:txBody>
          <a:bodyPr/>
          <a:lstStyle/>
          <a:p>
            <a:r>
              <a:rPr lang="en-US"/>
              <a:t>University of Kansas</a:t>
            </a:r>
            <a:endParaRPr lang="ar-SA"/>
          </a:p>
        </p:txBody>
      </p:sp>
      <p:sp>
        <p:nvSpPr>
          <p:cNvPr id="6" name="Slide Number Placeholder 5"/>
          <p:cNvSpPr>
            <a:spLocks noGrp="1"/>
          </p:cNvSpPr>
          <p:nvPr>
            <p:ph type="sldNum" sz="quarter" idx="12"/>
          </p:nvPr>
        </p:nvSpPr>
        <p:spPr/>
        <p:txBody>
          <a:bodyPr/>
          <a:lstStyle/>
          <a:p>
            <a:fld id="{C2E0C9F0-F202-449A-A8DC-D83D67835531}" type="slidenum">
              <a:rPr lang="ar-SA" smtClean="0"/>
              <a:t>‹#›</a:t>
            </a:fld>
            <a:endParaRPr lang="ar-SA"/>
          </a:p>
        </p:txBody>
      </p:sp>
    </p:spTree>
    <p:extLst>
      <p:ext uri="{BB962C8B-B14F-4D97-AF65-F5344CB8AC3E}">
        <p14:creationId xmlns:p14="http://schemas.microsoft.com/office/powerpoint/2010/main" val="146222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ar-S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4" name="Date Placeholder 3"/>
          <p:cNvSpPr>
            <a:spLocks noGrp="1"/>
          </p:cNvSpPr>
          <p:nvPr>
            <p:ph type="dt" sz="half" idx="10"/>
          </p:nvPr>
        </p:nvSpPr>
        <p:spPr/>
        <p:txBody>
          <a:bodyPr/>
          <a:lstStyle/>
          <a:p>
            <a:fld id="{300950E2-2567-42D8-9BF8-F6B1CCE6D3B6}" type="datetime1">
              <a:rPr lang="en-US" smtClean="0"/>
              <a:t>10/8/2021</a:t>
            </a:fld>
            <a:endParaRPr lang="ar-SA"/>
          </a:p>
        </p:txBody>
      </p:sp>
      <p:sp>
        <p:nvSpPr>
          <p:cNvPr id="5" name="Footer Placeholder 4"/>
          <p:cNvSpPr>
            <a:spLocks noGrp="1"/>
          </p:cNvSpPr>
          <p:nvPr>
            <p:ph type="ftr" sz="quarter" idx="11"/>
          </p:nvPr>
        </p:nvSpPr>
        <p:spPr/>
        <p:txBody>
          <a:bodyPr/>
          <a:lstStyle/>
          <a:p>
            <a:r>
              <a:rPr lang="en-US"/>
              <a:t>University of Kansas</a:t>
            </a:r>
            <a:endParaRPr lang="ar-SA"/>
          </a:p>
        </p:txBody>
      </p:sp>
      <p:sp>
        <p:nvSpPr>
          <p:cNvPr id="6" name="Slide Number Placeholder 5"/>
          <p:cNvSpPr>
            <a:spLocks noGrp="1"/>
          </p:cNvSpPr>
          <p:nvPr>
            <p:ph type="sldNum" sz="quarter" idx="12"/>
          </p:nvPr>
        </p:nvSpPr>
        <p:spPr/>
        <p:txBody>
          <a:bodyPr/>
          <a:lstStyle/>
          <a:p>
            <a:fld id="{C2E0C9F0-F202-449A-A8DC-D83D67835531}" type="slidenum">
              <a:rPr lang="ar-SA" smtClean="0"/>
              <a:t>‹#›</a:t>
            </a:fld>
            <a:endParaRPr lang="ar-SA"/>
          </a:p>
        </p:txBody>
      </p:sp>
    </p:spTree>
    <p:extLst>
      <p:ext uri="{BB962C8B-B14F-4D97-AF65-F5344CB8AC3E}">
        <p14:creationId xmlns:p14="http://schemas.microsoft.com/office/powerpoint/2010/main" val="2093860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Media">
  <p:cSld name="Title, Text and Media Clip">
    <p:spTree>
      <p:nvGrpSpPr>
        <p:cNvPr id="1" name=""/>
        <p:cNvGrpSpPr/>
        <p:nvPr/>
      </p:nvGrpSpPr>
      <p:grpSpPr>
        <a:xfrm>
          <a:off x="0" y="0"/>
          <a:ext cx="0" cy="0"/>
          <a:chOff x="0" y="0"/>
          <a:chExt cx="0" cy="0"/>
        </a:xfrm>
      </p:grpSpPr>
      <p:sp>
        <p:nvSpPr>
          <p:cNvPr id="2" name="Title 1"/>
          <p:cNvSpPr>
            <a:spLocks noGrp="1"/>
          </p:cNvSpPr>
          <p:nvPr>
            <p:ph type="title"/>
          </p:nvPr>
        </p:nvSpPr>
        <p:spPr>
          <a:xfrm>
            <a:off x="203200" y="152400"/>
            <a:ext cx="11785600" cy="685800"/>
          </a:xfrm>
        </p:spPr>
        <p:txBody>
          <a:bodyPr/>
          <a:lstStyle/>
          <a:p>
            <a:r>
              <a:rPr lang="en-US"/>
              <a:t>Click to edit Master title style</a:t>
            </a:r>
            <a:endParaRPr lang="ar-SA"/>
          </a:p>
        </p:txBody>
      </p:sp>
      <p:sp>
        <p:nvSpPr>
          <p:cNvPr id="3" name="Text Placeholder 2"/>
          <p:cNvSpPr>
            <a:spLocks noGrp="1"/>
          </p:cNvSpPr>
          <p:nvPr>
            <p:ph type="body" sz="half" idx="1"/>
          </p:nvPr>
        </p:nvSpPr>
        <p:spPr>
          <a:xfrm>
            <a:off x="508000" y="990600"/>
            <a:ext cx="5486400" cy="5410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4" name="Media Placeholder 3"/>
          <p:cNvSpPr>
            <a:spLocks noGrp="1"/>
          </p:cNvSpPr>
          <p:nvPr>
            <p:ph type="media" sz="half" idx="2"/>
          </p:nvPr>
        </p:nvSpPr>
        <p:spPr>
          <a:xfrm>
            <a:off x="6197600" y="990600"/>
            <a:ext cx="5486400" cy="5410200"/>
          </a:xfrm>
        </p:spPr>
        <p:txBody>
          <a:bodyPr/>
          <a:lstStyle/>
          <a:p>
            <a:endParaRPr lang="ar-SA"/>
          </a:p>
        </p:txBody>
      </p:sp>
    </p:spTree>
    <p:extLst>
      <p:ext uri="{BB962C8B-B14F-4D97-AF65-F5344CB8AC3E}">
        <p14:creationId xmlns:p14="http://schemas.microsoft.com/office/powerpoint/2010/main" val="2477488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ar-SA"/>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4" name="Date Placeholder 3"/>
          <p:cNvSpPr>
            <a:spLocks noGrp="1"/>
          </p:cNvSpPr>
          <p:nvPr>
            <p:ph type="dt" sz="half" idx="10"/>
          </p:nvPr>
        </p:nvSpPr>
        <p:spPr/>
        <p:txBody>
          <a:bodyPr/>
          <a:lstStyle/>
          <a:p>
            <a:fld id="{DF252C78-9BEC-471E-BFCF-50F876709B25}" type="datetime1">
              <a:rPr lang="en-US" smtClean="0"/>
              <a:t>10/8/2021</a:t>
            </a:fld>
            <a:endParaRPr lang="ar-SA"/>
          </a:p>
        </p:txBody>
      </p:sp>
      <p:sp>
        <p:nvSpPr>
          <p:cNvPr id="5" name="Footer Placeholder 4"/>
          <p:cNvSpPr>
            <a:spLocks noGrp="1"/>
          </p:cNvSpPr>
          <p:nvPr>
            <p:ph type="ftr" sz="quarter" idx="11"/>
          </p:nvPr>
        </p:nvSpPr>
        <p:spPr/>
        <p:txBody>
          <a:bodyPr/>
          <a:lstStyle/>
          <a:p>
            <a:r>
              <a:rPr lang="en-US"/>
              <a:t>University of Kansas</a:t>
            </a:r>
            <a:endParaRPr lang="ar-SA"/>
          </a:p>
        </p:txBody>
      </p:sp>
      <p:sp>
        <p:nvSpPr>
          <p:cNvPr id="6" name="Slide Number Placeholder 5"/>
          <p:cNvSpPr>
            <a:spLocks noGrp="1"/>
          </p:cNvSpPr>
          <p:nvPr>
            <p:ph type="sldNum" sz="quarter" idx="12"/>
          </p:nvPr>
        </p:nvSpPr>
        <p:spPr/>
        <p:txBody>
          <a:bodyPr/>
          <a:lstStyle/>
          <a:p>
            <a:fld id="{C2E0C9F0-F202-449A-A8DC-D83D67835531}" type="slidenum">
              <a:rPr lang="ar-SA" smtClean="0"/>
              <a:t>‹#›</a:t>
            </a:fld>
            <a:endParaRPr lang="ar-SA"/>
          </a:p>
        </p:txBody>
      </p:sp>
    </p:spTree>
    <p:extLst>
      <p:ext uri="{BB962C8B-B14F-4D97-AF65-F5344CB8AC3E}">
        <p14:creationId xmlns:p14="http://schemas.microsoft.com/office/powerpoint/2010/main" val="1426890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ar-S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0588921-BC30-485A-90D1-2A1D21C6F8ED}" type="datetime1">
              <a:rPr lang="en-US" smtClean="0"/>
              <a:t>10/8/2021</a:t>
            </a:fld>
            <a:endParaRPr lang="ar-SA"/>
          </a:p>
        </p:txBody>
      </p:sp>
      <p:sp>
        <p:nvSpPr>
          <p:cNvPr id="5" name="Footer Placeholder 4"/>
          <p:cNvSpPr>
            <a:spLocks noGrp="1"/>
          </p:cNvSpPr>
          <p:nvPr>
            <p:ph type="ftr" sz="quarter" idx="11"/>
          </p:nvPr>
        </p:nvSpPr>
        <p:spPr/>
        <p:txBody>
          <a:bodyPr/>
          <a:lstStyle/>
          <a:p>
            <a:r>
              <a:rPr lang="en-US"/>
              <a:t>University of Kansas</a:t>
            </a:r>
            <a:endParaRPr lang="ar-SA"/>
          </a:p>
        </p:txBody>
      </p:sp>
      <p:sp>
        <p:nvSpPr>
          <p:cNvPr id="6" name="Slide Number Placeholder 5"/>
          <p:cNvSpPr>
            <a:spLocks noGrp="1"/>
          </p:cNvSpPr>
          <p:nvPr>
            <p:ph type="sldNum" sz="quarter" idx="12"/>
          </p:nvPr>
        </p:nvSpPr>
        <p:spPr/>
        <p:txBody>
          <a:bodyPr/>
          <a:lstStyle/>
          <a:p>
            <a:fld id="{C2E0C9F0-F202-449A-A8DC-D83D67835531}" type="slidenum">
              <a:rPr lang="ar-SA" smtClean="0"/>
              <a:t>‹#›</a:t>
            </a:fld>
            <a:endParaRPr lang="ar-SA"/>
          </a:p>
        </p:txBody>
      </p:sp>
    </p:spTree>
    <p:extLst>
      <p:ext uri="{BB962C8B-B14F-4D97-AF65-F5344CB8AC3E}">
        <p14:creationId xmlns:p14="http://schemas.microsoft.com/office/powerpoint/2010/main" val="4001362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ar-SA"/>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5" name="Date Placeholder 4"/>
          <p:cNvSpPr>
            <a:spLocks noGrp="1"/>
          </p:cNvSpPr>
          <p:nvPr>
            <p:ph type="dt" sz="half" idx="10"/>
          </p:nvPr>
        </p:nvSpPr>
        <p:spPr/>
        <p:txBody>
          <a:bodyPr/>
          <a:lstStyle/>
          <a:p>
            <a:fld id="{552810F2-1742-4E5B-BF82-4F40E80DA426}" type="datetime1">
              <a:rPr lang="en-US" smtClean="0"/>
              <a:t>10/8/2021</a:t>
            </a:fld>
            <a:endParaRPr lang="ar-SA"/>
          </a:p>
        </p:txBody>
      </p:sp>
      <p:sp>
        <p:nvSpPr>
          <p:cNvPr id="6" name="Footer Placeholder 5"/>
          <p:cNvSpPr>
            <a:spLocks noGrp="1"/>
          </p:cNvSpPr>
          <p:nvPr>
            <p:ph type="ftr" sz="quarter" idx="11"/>
          </p:nvPr>
        </p:nvSpPr>
        <p:spPr/>
        <p:txBody>
          <a:bodyPr/>
          <a:lstStyle/>
          <a:p>
            <a:r>
              <a:rPr lang="en-US"/>
              <a:t>University of Kansas</a:t>
            </a:r>
            <a:endParaRPr lang="ar-SA"/>
          </a:p>
        </p:txBody>
      </p:sp>
      <p:sp>
        <p:nvSpPr>
          <p:cNvPr id="7" name="Slide Number Placeholder 6"/>
          <p:cNvSpPr>
            <a:spLocks noGrp="1"/>
          </p:cNvSpPr>
          <p:nvPr>
            <p:ph type="sldNum" sz="quarter" idx="12"/>
          </p:nvPr>
        </p:nvSpPr>
        <p:spPr/>
        <p:txBody>
          <a:bodyPr/>
          <a:lstStyle/>
          <a:p>
            <a:fld id="{C2E0C9F0-F202-449A-A8DC-D83D67835531}" type="slidenum">
              <a:rPr lang="ar-SA" smtClean="0"/>
              <a:t>‹#›</a:t>
            </a:fld>
            <a:endParaRPr lang="ar-SA"/>
          </a:p>
        </p:txBody>
      </p:sp>
    </p:spTree>
    <p:extLst>
      <p:ext uri="{BB962C8B-B14F-4D97-AF65-F5344CB8AC3E}">
        <p14:creationId xmlns:p14="http://schemas.microsoft.com/office/powerpoint/2010/main" val="955218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ar-S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7" name="Date Placeholder 6"/>
          <p:cNvSpPr>
            <a:spLocks noGrp="1"/>
          </p:cNvSpPr>
          <p:nvPr>
            <p:ph type="dt" sz="half" idx="10"/>
          </p:nvPr>
        </p:nvSpPr>
        <p:spPr/>
        <p:txBody>
          <a:bodyPr/>
          <a:lstStyle/>
          <a:p>
            <a:fld id="{C4C7D44C-F6DD-47DD-967B-7B8651ECC12D}" type="datetime1">
              <a:rPr lang="en-US" smtClean="0"/>
              <a:t>10/8/2021</a:t>
            </a:fld>
            <a:endParaRPr lang="ar-SA"/>
          </a:p>
        </p:txBody>
      </p:sp>
      <p:sp>
        <p:nvSpPr>
          <p:cNvPr id="8" name="Footer Placeholder 7"/>
          <p:cNvSpPr>
            <a:spLocks noGrp="1"/>
          </p:cNvSpPr>
          <p:nvPr>
            <p:ph type="ftr" sz="quarter" idx="11"/>
          </p:nvPr>
        </p:nvSpPr>
        <p:spPr/>
        <p:txBody>
          <a:bodyPr/>
          <a:lstStyle/>
          <a:p>
            <a:r>
              <a:rPr lang="en-US"/>
              <a:t>University of Kansas</a:t>
            </a:r>
            <a:endParaRPr lang="ar-SA"/>
          </a:p>
        </p:txBody>
      </p:sp>
      <p:sp>
        <p:nvSpPr>
          <p:cNvPr id="9" name="Slide Number Placeholder 8"/>
          <p:cNvSpPr>
            <a:spLocks noGrp="1"/>
          </p:cNvSpPr>
          <p:nvPr>
            <p:ph type="sldNum" sz="quarter" idx="12"/>
          </p:nvPr>
        </p:nvSpPr>
        <p:spPr/>
        <p:txBody>
          <a:bodyPr/>
          <a:lstStyle/>
          <a:p>
            <a:fld id="{C2E0C9F0-F202-449A-A8DC-D83D67835531}" type="slidenum">
              <a:rPr lang="ar-SA" smtClean="0"/>
              <a:t>‹#›</a:t>
            </a:fld>
            <a:endParaRPr lang="ar-SA"/>
          </a:p>
        </p:txBody>
      </p:sp>
    </p:spTree>
    <p:extLst>
      <p:ext uri="{BB962C8B-B14F-4D97-AF65-F5344CB8AC3E}">
        <p14:creationId xmlns:p14="http://schemas.microsoft.com/office/powerpoint/2010/main" val="2706736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ar-SA"/>
          </a:p>
        </p:txBody>
      </p:sp>
      <p:sp>
        <p:nvSpPr>
          <p:cNvPr id="3" name="Date Placeholder 2"/>
          <p:cNvSpPr>
            <a:spLocks noGrp="1"/>
          </p:cNvSpPr>
          <p:nvPr>
            <p:ph type="dt" sz="half" idx="10"/>
          </p:nvPr>
        </p:nvSpPr>
        <p:spPr/>
        <p:txBody>
          <a:bodyPr/>
          <a:lstStyle/>
          <a:p>
            <a:fld id="{ECE3D83E-9A99-4434-B26F-1740DF41BEC3}" type="datetime1">
              <a:rPr lang="en-US" smtClean="0"/>
              <a:t>10/8/2021</a:t>
            </a:fld>
            <a:endParaRPr lang="ar-SA"/>
          </a:p>
        </p:txBody>
      </p:sp>
      <p:sp>
        <p:nvSpPr>
          <p:cNvPr id="4" name="Footer Placeholder 3"/>
          <p:cNvSpPr>
            <a:spLocks noGrp="1"/>
          </p:cNvSpPr>
          <p:nvPr>
            <p:ph type="ftr" sz="quarter" idx="11"/>
          </p:nvPr>
        </p:nvSpPr>
        <p:spPr/>
        <p:txBody>
          <a:bodyPr/>
          <a:lstStyle/>
          <a:p>
            <a:r>
              <a:rPr lang="en-US"/>
              <a:t>University of Kansas</a:t>
            </a:r>
            <a:endParaRPr lang="ar-SA"/>
          </a:p>
        </p:txBody>
      </p:sp>
      <p:sp>
        <p:nvSpPr>
          <p:cNvPr id="5" name="Slide Number Placeholder 4"/>
          <p:cNvSpPr>
            <a:spLocks noGrp="1"/>
          </p:cNvSpPr>
          <p:nvPr>
            <p:ph type="sldNum" sz="quarter" idx="12"/>
          </p:nvPr>
        </p:nvSpPr>
        <p:spPr/>
        <p:txBody>
          <a:bodyPr/>
          <a:lstStyle/>
          <a:p>
            <a:fld id="{C2E0C9F0-F202-449A-A8DC-D83D67835531}" type="slidenum">
              <a:rPr lang="ar-SA" smtClean="0"/>
              <a:t>‹#›</a:t>
            </a:fld>
            <a:endParaRPr lang="ar-SA"/>
          </a:p>
        </p:txBody>
      </p:sp>
    </p:spTree>
    <p:extLst>
      <p:ext uri="{BB962C8B-B14F-4D97-AF65-F5344CB8AC3E}">
        <p14:creationId xmlns:p14="http://schemas.microsoft.com/office/powerpoint/2010/main" val="295160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65ED85-5E95-4F3C-8B2F-6EE3E0F8806C}" type="datetime1">
              <a:rPr lang="en-US" smtClean="0"/>
              <a:t>10/8/2021</a:t>
            </a:fld>
            <a:endParaRPr lang="ar-SA"/>
          </a:p>
        </p:txBody>
      </p:sp>
      <p:sp>
        <p:nvSpPr>
          <p:cNvPr id="3" name="Footer Placeholder 2"/>
          <p:cNvSpPr>
            <a:spLocks noGrp="1"/>
          </p:cNvSpPr>
          <p:nvPr>
            <p:ph type="ftr" sz="quarter" idx="11"/>
          </p:nvPr>
        </p:nvSpPr>
        <p:spPr/>
        <p:txBody>
          <a:bodyPr/>
          <a:lstStyle/>
          <a:p>
            <a:r>
              <a:rPr lang="en-US"/>
              <a:t>University of Kansas</a:t>
            </a:r>
            <a:endParaRPr lang="ar-SA"/>
          </a:p>
        </p:txBody>
      </p:sp>
      <p:sp>
        <p:nvSpPr>
          <p:cNvPr id="4" name="Slide Number Placeholder 3"/>
          <p:cNvSpPr>
            <a:spLocks noGrp="1"/>
          </p:cNvSpPr>
          <p:nvPr>
            <p:ph type="sldNum" sz="quarter" idx="12"/>
          </p:nvPr>
        </p:nvSpPr>
        <p:spPr/>
        <p:txBody>
          <a:bodyPr/>
          <a:lstStyle/>
          <a:p>
            <a:fld id="{C2E0C9F0-F202-449A-A8DC-D83D67835531}" type="slidenum">
              <a:rPr lang="ar-SA" smtClean="0"/>
              <a:t>‹#›</a:t>
            </a:fld>
            <a:endParaRPr lang="ar-SA"/>
          </a:p>
        </p:txBody>
      </p:sp>
    </p:spTree>
    <p:extLst>
      <p:ext uri="{BB962C8B-B14F-4D97-AF65-F5344CB8AC3E}">
        <p14:creationId xmlns:p14="http://schemas.microsoft.com/office/powerpoint/2010/main" val="3639398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S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0F33A9B-DA5C-474E-9449-F25A4ACF48B1}" type="datetime1">
              <a:rPr lang="en-US" smtClean="0"/>
              <a:t>10/8/2021</a:t>
            </a:fld>
            <a:endParaRPr lang="ar-SA"/>
          </a:p>
        </p:txBody>
      </p:sp>
      <p:sp>
        <p:nvSpPr>
          <p:cNvPr id="6" name="Footer Placeholder 5"/>
          <p:cNvSpPr>
            <a:spLocks noGrp="1"/>
          </p:cNvSpPr>
          <p:nvPr>
            <p:ph type="ftr" sz="quarter" idx="11"/>
          </p:nvPr>
        </p:nvSpPr>
        <p:spPr/>
        <p:txBody>
          <a:bodyPr/>
          <a:lstStyle/>
          <a:p>
            <a:r>
              <a:rPr lang="en-US"/>
              <a:t>University of Kansas</a:t>
            </a:r>
            <a:endParaRPr lang="ar-SA"/>
          </a:p>
        </p:txBody>
      </p:sp>
      <p:sp>
        <p:nvSpPr>
          <p:cNvPr id="7" name="Slide Number Placeholder 6"/>
          <p:cNvSpPr>
            <a:spLocks noGrp="1"/>
          </p:cNvSpPr>
          <p:nvPr>
            <p:ph type="sldNum" sz="quarter" idx="12"/>
          </p:nvPr>
        </p:nvSpPr>
        <p:spPr/>
        <p:txBody>
          <a:bodyPr/>
          <a:lstStyle/>
          <a:p>
            <a:fld id="{C2E0C9F0-F202-449A-A8DC-D83D67835531}" type="slidenum">
              <a:rPr lang="ar-SA" smtClean="0"/>
              <a:t>‹#›</a:t>
            </a:fld>
            <a:endParaRPr lang="ar-SA"/>
          </a:p>
        </p:txBody>
      </p:sp>
    </p:spTree>
    <p:extLst>
      <p:ext uri="{BB962C8B-B14F-4D97-AF65-F5344CB8AC3E}">
        <p14:creationId xmlns:p14="http://schemas.microsoft.com/office/powerpoint/2010/main" val="3708451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S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S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EB2D65F-B4C6-4CAC-BC0E-470B32EE4062}" type="datetime1">
              <a:rPr lang="en-US" smtClean="0"/>
              <a:t>10/8/2021</a:t>
            </a:fld>
            <a:endParaRPr lang="ar-SA"/>
          </a:p>
        </p:txBody>
      </p:sp>
      <p:sp>
        <p:nvSpPr>
          <p:cNvPr id="6" name="Footer Placeholder 5"/>
          <p:cNvSpPr>
            <a:spLocks noGrp="1"/>
          </p:cNvSpPr>
          <p:nvPr>
            <p:ph type="ftr" sz="quarter" idx="11"/>
          </p:nvPr>
        </p:nvSpPr>
        <p:spPr/>
        <p:txBody>
          <a:bodyPr/>
          <a:lstStyle/>
          <a:p>
            <a:r>
              <a:rPr lang="en-US"/>
              <a:t>University of Kansas</a:t>
            </a:r>
            <a:endParaRPr lang="ar-SA"/>
          </a:p>
        </p:txBody>
      </p:sp>
      <p:sp>
        <p:nvSpPr>
          <p:cNvPr id="7" name="Slide Number Placeholder 6"/>
          <p:cNvSpPr>
            <a:spLocks noGrp="1"/>
          </p:cNvSpPr>
          <p:nvPr>
            <p:ph type="sldNum" sz="quarter" idx="12"/>
          </p:nvPr>
        </p:nvSpPr>
        <p:spPr/>
        <p:txBody>
          <a:bodyPr/>
          <a:lstStyle/>
          <a:p>
            <a:fld id="{C2E0C9F0-F202-449A-A8DC-D83D67835531}" type="slidenum">
              <a:rPr lang="ar-SA" smtClean="0"/>
              <a:t>‹#›</a:t>
            </a:fld>
            <a:endParaRPr lang="ar-SA"/>
          </a:p>
        </p:txBody>
      </p:sp>
    </p:spTree>
    <p:extLst>
      <p:ext uri="{BB962C8B-B14F-4D97-AF65-F5344CB8AC3E}">
        <p14:creationId xmlns:p14="http://schemas.microsoft.com/office/powerpoint/2010/main" val="1944571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ar-S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2DE762-6338-4526-A554-A1A558701AC7}" type="datetime1">
              <a:rPr lang="en-US" smtClean="0"/>
              <a:t>10/8/2021</a:t>
            </a:fld>
            <a:endParaRPr lang="ar-S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University of Kansas</a:t>
            </a:r>
            <a:endParaRPr lang="ar-S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E0C9F0-F202-449A-A8DC-D83D67835531}" type="slidenum">
              <a:rPr lang="ar-SA" smtClean="0"/>
              <a:t>‹#›</a:t>
            </a:fld>
            <a:endParaRPr lang="ar-SA"/>
          </a:p>
        </p:txBody>
      </p:sp>
    </p:spTree>
    <p:extLst>
      <p:ext uri="{BB962C8B-B14F-4D97-AF65-F5344CB8AC3E}">
        <p14:creationId xmlns:p14="http://schemas.microsoft.com/office/powerpoint/2010/main" val="33146315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S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6600" dirty="0">
                <a:solidFill>
                  <a:srgbClr val="C00000"/>
                </a:solidFill>
                <a:latin typeface="Cambria" panose="02040503050406030204" pitchFamily="18" charset="0"/>
                <a:ea typeface="Cambria" panose="02040503050406030204" pitchFamily="18" charset="0"/>
              </a:rPr>
              <a:t>Advance programming</a:t>
            </a:r>
            <a:br>
              <a:rPr lang="en-US" sz="6600" dirty="0">
                <a:solidFill>
                  <a:srgbClr val="C00000"/>
                </a:solidFill>
                <a:latin typeface="Cambria" panose="02040503050406030204" pitchFamily="18" charset="0"/>
                <a:ea typeface="Cambria" panose="02040503050406030204" pitchFamily="18" charset="0"/>
              </a:rPr>
            </a:br>
            <a:endParaRPr lang="ar-SA" sz="6600" b="1" dirty="0">
              <a:solidFill>
                <a:srgbClr val="C00000"/>
              </a:solidFill>
              <a:latin typeface="Cambria" panose="02040503050406030204" pitchFamily="18" charset="0"/>
              <a:ea typeface="Cambria" panose="02040503050406030204" pitchFamily="18" charset="0"/>
            </a:endParaRPr>
          </a:p>
        </p:txBody>
      </p:sp>
      <p:sp>
        <p:nvSpPr>
          <p:cNvPr id="3" name="Subtitle 2"/>
          <p:cNvSpPr>
            <a:spLocks noGrp="1"/>
          </p:cNvSpPr>
          <p:nvPr>
            <p:ph type="subTitle" idx="1"/>
          </p:nvPr>
        </p:nvSpPr>
        <p:spPr>
          <a:xfrm>
            <a:off x="3722098" y="3509963"/>
            <a:ext cx="4747804" cy="1655762"/>
          </a:xfrm>
        </p:spPr>
        <p:txBody>
          <a:bodyPr/>
          <a:lstStyle/>
          <a:p>
            <a:r>
              <a:rPr lang="en-US" dirty="0">
                <a:latin typeface="Cambria" panose="02040503050406030204" pitchFamily="18" charset="0"/>
                <a:ea typeface="Cambria" panose="02040503050406030204" pitchFamily="18" charset="0"/>
              </a:rPr>
              <a:t>First lecture: </a:t>
            </a:r>
            <a:r>
              <a:rPr lang="en-US" b="1" dirty="0">
                <a:solidFill>
                  <a:srgbClr val="FF0000"/>
                </a:solidFill>
                <a:latin typeface="Cambria" panose="02040503050406030204" pitchFamily="18" charset="0"/>
                <a:ea typeface="Cambria" panose="02040503050406030204" pitchFamily="18" charset="0"/>
              </a:rPr>
              <a:t>Review</a:t>
            </a:r>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Baida’a Lala’a</a:t>
            </a:r>
            <a:endParaRPr lang="ar-SA"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520476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1631A-A529-40BE-8355-34482E267407}"/>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7008343E-DB13-4CDE-8B5F-013E62F476CD}"/>
              </a:ext>
            </a:extLst>
          </p:cNvPr>
          <p:cNvPicPr>
            <a:picLocks noGrp="1" noChangeAspect="1"/>
          </p:cNvPicPr>
          <p:nvPr>
            <p:ph idx="1"/>
          </p:nvPr>
        </p:nvPicPr>
        <p:blipFill rotWithShape="1">
          <a:blip r:embed="rId2"/>
          <a:srcRect l="25833" t="33704" r="26250" b="32407"/>
          <a:stretch/>
        </p:blipFill>
        <p:spPr>
          <a:xfrm>
            <a:off x="266933" y="1690688"/>
            <a:ext cx="11201198" cy="4456112"/>
          </a:xfrm>
          <a:prstGeom prst="rect">
            <a:avLst/>
          </a:prstGeom>
        </p:spPr>
      </p:pic>
    </p:spTree>
    <p:extLst>
      <p:ext uri="{BB962C8B-B14F-4D97-AF65-F5344CB8AC3E}">
        <p14:creationId xmlns:p14="http://schemas.microsoft.com/office/powerpoint/2010/main" val="289421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427-ACFC-4AC0-851C-48C6BDCDAF21}"/>
              </a:ext>
            </a:extLst>
          </p:cNvPr>
          <p:cNvSpPr>
            <a:spLocks noGrp="1"/>
          </p:cNvSpPr>
          <p:nvPr>
            <p:ph type="title"/>
          </p:nvPr>
        </p:nvSpPr>
        <p:spPr/>
        <p:txBody>
          <a:bodyPr/>
          <a:lstStyle/>
          <a:p>
            <a:r>
              <a:rPr lang="en-US" dirty="0">
                <a:solidFill>
                  <a:srgbClr val="C00000"/>
                </a:solidFill>
                <a:latin typeface="Cambria" panose="02040503050406030204" pitchFamily="18" charset="0"/>
                <a:ea typeface="Cambria" panose="02040503050406030204" pitchFamily="18" charset="0"/>
              </a:rPr>
              <a:t>Object Reusability</a:t>
            </a:r>
          </a:p>
        </p:txBody>
      </p:sp>
      <p:sp>
        <p:nvSpPr>
          <p:cNvPr id="3" name="Content Placeholder 2">
            <a:extLst>
              <a:ext uri="{FF2B5EF4-FFF2-40B4-BE49-F238E27FC236}">
                <a16:creationId xmlns:a16="http://schemas.microsoft.com/office/drawing/2014/main" id="{8AF6FC46-E5BE-47CA-82F0-C16E11A4E778}"/>
              </a:ext>
            </a:extLst>
          </p:cNvPr>
          <p:cNvSpPr>
            <a:spLocks noGrp="1"/>
          </p:cNvSpPr>
          <p:nvPr>
            <p:ph idx="1"/>
          </p:nvPr>
        </p:nvSpPr>
        <p:spPr/>
        <p:txBody>
          <a:bodyPr/>
          <a:lstStyle/>
          <a:p>
            <a:pPr>
              <a:lnSpc>
                <a:spcPct val="100000"/>
              </a:lnSpc>
            </a:pPr>
            <a:r>
              <a:rPr lang="en-US" dirty="0"/>
              <a:t>In addition to solving the problems of code and data separation, the use of OOP has also been encouraged by the trend of object reusability. An object is not a stand-alone program, but is used by programs that need its services.</a:t>
            </a:r>
          </a:p>
        </p:txBody>
      </p:sp>
    </p:spTree>
    <p:extLst>
      <p:ext uri="{BB962C8B-B14F-4D97-AF65-F5344CB8AC3E}">
        <p14:creationId xmlns:p14="http://schemas.microsoft.com/office/powerpoint/2010/main" val="13895652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033EA-D84C-43D9-B277-F90948992299}"/>
              </a:ext>
            </a:extLst>
          </p:cNvPr>
          <p:cNvSpPr>
            <a:spLocks noGrp="1"/>
          </p:cNvSpPr>
          <p:nvPr>
            <p:ph type="title"/>
          </p:nvPr>
        </p:nvSpPr>
        <p:spPr/>
        <p:txBody>
          <a:bodyPr/>
          <a:lstStyle/>
          <a:p>
            <a:r>
              <a:rPr lang="en-US" dirty="0">
                <a:solidFill>
                  <a:srgbClr val="C00000"/>
                </a:solidFill>
                <a:latin typeface="Cambria" panose="02040503050406030204" pitchFamily="18" charset="0"/>
                <a:ea typeface="Cambria" panose="02040503050406030204" pitchFamily="18" charset="0"/>
              </a:rPr>
              <a:t>Example</a:t>
            </a:r>
          </a:p>
        </p:txBody>
      </p:sp>
      <p:sp>
        <p:nvSpPr>
          <p:cNvPr id="3" name="Content Placeholder 2">
            <a:extLst>
              <a:ext uri="{FF2B5EF4-FFF2-40B4-BE49-F238E27FC236}">
                <a16:creationId xmlns:a16="http://schemas.microsoft.com/office/drawing/2014/main" id="{0D992A33-655B-4BF5-8DCD-14D87B910DEF}"/>
              </a:ext>
            </a:extLst>
          </p:cNvPr>
          <p:cNvSpPr>
            <a:spLocks noGrp="1"/>
          </p:cNvSpPr>
          <p:nvPr>
            <p:ph idx="1"/>
          </p:nvPr>
        </p:nvSpPr>
        <p:spPr/>
        <p:txBody>
          <a:bodyPr/>
          <a:lstStyle/>
          <a:p>
            <a:pPr marL="0" indent="0">
              <a:buNone/>
            </a:pPr>
            <a:r>
              <a:rPr lang="en-US" dirty="0"/>
              <a:t>Imagine that your alarm clock is actually a software object. If it were, it would have the following data attributes:</a:t>
            </a:r>
          </a:p>
          <a:p>
            <a:pPr marL="0" indent="0">
              <a:buNone/>
            </a:pPr>
            <a:r>
              <a:rPr lang="en-US" dirty="0"/>
              <a:t>•	 </a:t>
            </a:r>
            <a:r>
              <a:rPr lang="en-US" dirty="0" err="1"/>
              <a:t>current_second</a:t>
            </a:r>
            <a:r>
              <a:rPr lang="en-US" dirty="0"/>
              <a:t> (a value in the range of 0–59)</a:t>
            </a:r>
          </a:p>
          <a:p>
            <a:pPr marL="0" indent="0">
              <a:buNone/>
            </a:pPr>
            <a:r>
              <a:rPr lang="en-US" dirty="0"/>
              <a:t>•	 </a:t>
            </a:r>
            <a:r>
              <a:rPr lang="en-US" dirty="0" err="1"/>
              <a:t>current_minute</a:t>
            </a:r>
            <a:r>
              <a:rPr lang="en-US" dirty="0"/>
              <a:t> (a value in the range of 0–59)</a:t>
            </a:r>
          </a:p>
          <a:p>
            <a:pPr marL="0" indent="0">
              <a:buNone/>
            </a:pPr>
            <a:r>
              <a:rPr lang="en-US" dirty="0"/>
              <a:t>•	 </a:t>
            </a:r>
            <a:r>
              <a:rPr lang="en-US" dirty="0" err="1"/>
              <a:t>current_hour</a:t>
            </a:r>
            <a:r>
              <a:rPr lang="en-US" dirty="0"/>
              <a:t> (a value in the range of 1–12)</a:t>
            </a:r>
          </a:p>
          <a:p>
            <a:pPr marL="0" indent="0">
              <a:buNone/>
            </a:pPr>
            <a:r>
              <a:rPr lang="en-US" dirty="0"/>
              <a:t>•	 </a:t>
            </a:r>
            <a:r>
              <a:rPr lang="en-US" dirty="0" err="1"/>
              <a:t>alarm_time</a:t>
            </a:r>
            <a:r>
              <a:rPr lang="en-US" dirty="0"/>
              <a:t> (a valid hour and minute)</a:t>
            </a:r>
          </a:p>
          <a:p>
            <a:pPr marL="0" indent="0">
              <a:buNone/>
            </a:pPr>
            <a:r>
              <a:rPr lang="en-US" dirty="0"/>
              <a:t>•	 </a:t>
            </a:r>
            <a:r>
              <a:rPr lang="en-US" dirty="0" err="1"/>
              <a:t>alarm_is_set</a:t>
            </a:r>
            <a:r>
              <a:rPr lang="en-US" dirty="0"/>
              <a:t> (True or False)</a:t>
            </a:r>
          </a:p>
        </p:txBody>
      </p:sp>
    </p:spTree>
    <p:extLst>
      <p:ext uri="{BB962C8B-B14F-4D97-AF65-F5344CB8AC3E}">
        <p14:creationId xmlns:p14="http://schemas.microsoft.com/office/powerpoint/2010/main" val="2921723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CEF34D-A72B-4FB9-ADC2-C00C988A17B5}"/>
              </a:ext>
            </a:extLst>
          </p:cNvPr>
          <p:cNvSpPr>
            <a:spLocks noGrp="1"/>
          </p:cNvSpPr>
          <p:nvPr>
            <p:ph idx="1"/>
          </p:nvPr>
        </p:nvSpPr>
        <p:spPr>
          <a:xfrm>
            <a:off x="838200" y="1344058"/>
            <a:ext cx="10515600" cy="4832905"/>
          </a:xfrm>
        </p:spPr>
        <p:txBody>
          <a:bodyPr>
            <a:normAutofit/>
          </a:bodyPr>
          <a:lstStyle/>
          <a:p>
            <a:pPr marL="0" indent="0">
              <a:lnSpc>
                <a:spcPct val="110000"/>
              </a:lnSpc>
              <a:buNone/>
            </a:pPr>
            <a:r>
              <a:rPr lang="en-US" sz="2400" dirty="0"/>
              <a:t>Every second the </a:t>
            </a:r>
            <a:r>
              <a:rPr lang="en-US" sz="2400" dirty="0" err="1"/>
              <a:t>increment_current_second</a:t>
            </a:r>
            <a:r>
              <a:rPr lang="en-US" sz="2400" dirty="0"/>
              <a:t> method executes. This changes the value of the </a:t>
            </a:r>
            <a:r>
              <a:rPr lang="en-US" sz="2400" dirty="0" err="1"/>
              <a:t>current_second</a:t>
            </a:r>
            <a:r>
              <a:rPr lang="en-US" sz="2400" dirty="0"/>
              <a:t> data attribute. </a:t>
            </a:r>
          </a:p>
          <a:p>
            <a:pPr marL="0" indent="0">
              <a:lnSpc>
                <a:spcPct val="110000"/>
              </a:lnSpc>
              <a:buNone/>
            </a:pPr>
            <a:r>
              <a:rPr lang="en-US" sz="2400" dirty="0"/>
              <a:t>If the </a:t>
            </a:r>
            <a:r>
              <a:rPr lang="en-US" sz="2400" dirty="0" err="1"/>
              <a:t>current_second</a:t>
            </a:r>
            <a:r>
              <a:rPr lang="en-US" sz="2400" dirty="0"/>
              <a:t> data attribute is set to 59 when this method executes, the method is programmed to reset </a:t>
            </a:r>
            <a:r>
              <a:rPr lang="en-US" sz="2400" dirty="0" err="1"/>
              <a:t>current_second</a:t>
            </a:r>
            <a:r>
              <a:rPr lang="en-US" sz="2400" dirty="0"/>
              <a:t> to 0, and then cause the </a:t>
            </a:r>
            <a:r>
              <a:rPr lang="en-US" sz="2400" dirty="0" err="1"/>
              <a:t>increment_current_minute</a:t>
            </a:r>
            <a:r>
              <a:rPr lang="en-US" sz="2400" dirty="0"/>
              <a:t> method to execute. This method adds 1 to the </a:t>
            </a:r>
            <a:r>
              <a:rPr lang="en-US" sz="2400" dirty="0" err="1"/>
              <a:t>current_minute</a:t>
            </a:r>
            <a:r>
              <a:rPr lang="en-US" sz="2400" dirty="0"/>
              <a:t> data attribute, unless it is set to 59. In that case, it resets </a:t>
            </a:r>
            <a:r>
              <a:rPr lang="en-US" sz="2400" dirty="0" err="1"/>
              <a:t>current_minute</a:t>
            </a:r>
            <a:r>
              <a:rPr lang="en-US" sz="2400" dirty="0"/>
              <a:t> to 0 and causes the </a:t>
            </a:r>
            <a:r>
              <a:rPr lang="en-US" sz="2400" dirty="0" err="1"/>
              <a:t>increment_current_hour</a:t>
            </a:r>
            <a:r>
              <a:rPr lang="en-US" sz="2400" dirty="0"/>
              <a:t> method to execute. The </a:t>
            </a:r>
            <a:r>
              <a:rPr lang="en-US" sz="2400" dirty="0" err="1"/>
              <a:t>increment_current_minute</a:t>
            </a:r>
            <a:r>
              <a:rPr lang="en-US" sz="2400" dirty="0"/>
              <a:t> method compares the new time to the </a:t>
            </a:r>
            <a:r>
              <a:rPr lang="en-US" sz="2400" dirty="0" err="1"/>
              <a:t>alarm_time</a:t>
            </a:r>
            <a:r>
              <a:rPr lang="en-US" sz="2400" dirty="0"/>
              <a:t>. </a:t>
            </a:r>
          </a:p>
          <a:p>
            <a:pPr marL="0" indent="0">
              <a:lnSpc>
                <a:spcPct val="110000"/>
              </a:lnSpc>
              <a:buNone/>
            </a:pPr>
            <a:r>
              <a:rPr lang="en-US" sz="2400" dirty="0"/>
              <a:t>If the two times match and the alarm is turned on, the </a:t>
            </a:r>
            <a:r>
              <a:rPr lang="en-US" sz="2400" dirty="0" err="1"/>
              <a:t>sound_alarm</a:t>
            </a:r>
            <a:r>
              <a:rPr lang="en-US" sz="2400" dirty="0"/>
              <a:t> method is executed.</a:t>
            </a:r>
          </a:p>
        </p:txBody>
      </p:sp>
    </p:spTree>
    <p:extLst>
      <p:ext uri="{BB962C8B-B14F-4D97-AF65-F5344CB8AC3E}">
        <p14:creationId xmlns:p14="http://schemas.microsoft.com/office/powerpoint/2010/main" val="2628020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0AEE03-4317-4DFD-9FE3-5909FD767A7D}"/>
              </a:ext>
            </a:extLst>
          </p:cNvPr>
          <p:cNvSpPr>
            <a:spLocks noGrp="1"/>
          </p:cNvSpPr>
          <p:nvPr>
            <p:ph idx="1"/>
          </p:nvPr>
        </p:nvSpPr>
        <p:spPr/>
        <p:txBody>
          <a:bodyPr>
            <a:normAutofit fontScale="92500"/>
          </a:bodyPr>
          <a:lstStyle/>
          <a:p>
            <a:pPr marL="0" indent="0">
              <a:buNone/>
            </a:pPr>
            <a:r>
              <a:rPr lang="en-US" sz="2400" dirty="0"/>
              <a:t>As you can see, the data attributes are merely values that define the state that the alarm </a:t>
            </a:r>
          </a:p>
          <a:p>
            <a:pPr marL="0" indent="0">
              <a:buNone/>
            </a:pPr>
            <a:r>
              <a:rPr lang="en-US" sz="2400" dirty="0"/>
              <a:t>clock is currently in. You, the user of the alarm clock object, cannot directly manipulate </a:t>
            </a:r>
          </a:p>
          <a:p>
            <a:pPr marL="0" indent="0">
              <a:buNone/>
            </a:pPr>
            <a:r>
              <a:rPr lang="en-US" sz="2400" dirty="0"/>
              <a:t>these data attributes because they are private. To change a data attribute’s value, you </a:t>
            </a:r>
          </a:p>
          <a:p>
            <a:pPr marL="0" indent="0">
              <a:buNone/>
            </a:pPr>
            <a:r>
              <a:rPr lang="en-US" sz="2400" dirty="0"/>
              <a:t>must use one of the object’s methods. The following are some of the alarm clock object’s </a:t>
            </a:r>
          </a:p>
          <a:p>
            <a:pPr marL="0" indent="0">
              <a:buNone/>
            </a:pPr>
            <a:r>
              <a:rPr lang="en-US" sz="2400" dirty="0"/>
              <a:t>methods:</a:t>
            </a:r>
          </a:p>
          <a:p>
            <a:pPr marL="0" indent="0">
              <a:buNone/>
            </a:pPr>
            <a:r>
              <a:rPr lang="en-US" sz="2400" dirty="0"/>
              <a:t>•	 </a:t>
            </a:r>
            <a:r>
              <a:rPr lang="en-US" sz="2400" dirty="0" err="1"/>
              <a:t>set_time</a:t>
            </a:r>
            <a:endParaRPr lang="en-US" sz="2400" dirty="0"/>
          </a:p>
          <a:p>
            <a:pPr marL="0" indent="0">
              <a:buNone/>
            </a:pPr>
            <a:r>
              <a:rPr lang="en-US" sz="2400" dirty="0"/>
              <a:t>•	 </a:t>
            </a:r>
            <a:r>
              <a:rPr lang="en-US" sz="2400" dirty="0" err="1"/>
              <a:t>set_alarm_time</a:t>
            </a:r>
            <a:endParaRPr lang="en-US" sz="2400" dirty="0"/>
          </a:p>
          <a:p>
            <a:pPr marL="0" indent="0">
              <a:buNone/>
            </a:pPr>
            <a:r>
              <a:rPr lang="en-US" sz="2400" dirty="0"/>
              <a:t>•	 </a:t>
            </a:r>
            <a:r>
              <a:rPr lang="en-US" sz="2400" dirty="0" err="1"/>
              <a:t>set_alarm_on</a:t>
            </a:r>
            <a:endParaRPr lang="en-US" sz="2400" dirty="0"/>
          </a:p>
          <a:p>
            <a:pPr marL="0" indent="0">
              <a:buNone/>
            </a:pPr>
            <a:r>
              <a:rPr lang="en-US" sz="2400" dirty="0"/>
              <a:t>•	 </a:t>
            </a:r>
            <a:r>
              <a:rPr lang="en-US" sz="2400" dirty="0" err="1"/>
              <a:t>set_alarm_off</a:t>
            </a:r>
            <a:endParaRPr lang="en-US" sz="2400" dirty="0"/>
          </a:p>
        </p:txBody>
      </p:sp>
    </p:spTree>
    <p:extLst>
      <p:ext uri="{BB962C8B-B14F-4D97-AF65-F5344CB8AC3E}">
        <p14:creationId xmlns:p14="http://schemas.microsoft.com/office/powerpoint/2010/main" val="288769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FD1B4C-C24A-42D5-87D9-3FD07192493A}"/>
              </a:ext>
            </a:extLst>
          </p:cNvPr>
          <p:cNvSpPr>
            <a:spLocks noGrp="1"/>
          </p:cNvSpPr>
          <p:nvPr>
            <p:ph idx="1"/>
          </p:nvPr>
        </p:nvSpPr>
        <p:spPr>
          <a:xfrm>
            <a:off x="980500" y="1806766"/>
            <a:ext cx="10373299" cy="4770304"/>
          </a:xfrm>
        </p:spPr>
        <p:txBody>
          <a:bodyPr>
            <a:noAutofit/>
          </a:bodyPr>
          <a:lstStyle/>
          <a:p>
            <a:pPr marL="0" indent="0">
              <a:lnSpc>
                <a:spcPct val="100000"/>
              </a:lnSpc>
              <a:buNone/>
            </a:pPr>
            <a:r>
              <a:rPr lang="en-US" sz="2400" dirty="0"/>
              <a:t>Each method manipulates one or more of the data attributes. For example, the </a:t>
            </a:r>
            <a:r>
              <a:rPr lang="en-US" sz="2400" dirty="0" err="1"/>
              <a:t>set_time</a:t>
            </a:r>
            <a:r>
              <a:rPr lang="en-US" sz="2400" dirty="0"/>
              <a:t> method allows you to set the alarm clock’s time. You activate the method by pressing a button on top of the clock. By using another button, you can activate the </a:t>
            </a:r>
            <a:r>
              <a:rPr lang="en-US" sz="2400" dirty="0" err="1"/>
              <a:t>set_alarm_time</a:t>
            </a:r>
            <a:r>
              <a:rPr lang="en-US" sz="2400" dirty="0"/>
              <a:t> method.</a:t>
            </a:r>
          </a:p>
          <a:p>
            <a:pPr marL="0" indent="0">
              <a:lnSpc>
                <a:spcPct val="100000"/>
              </a:lnSpc>
              <a:buNone/>
            </a:pPr>
            <a:r>
              <a:rPr lang="en-US" sz="2400" dirty="0"/>
              <a:t>In addition, another button allows you to execute the </a:t>
            </a:r>
            <a:r>
              <a:rPr lang="en-US" sz="2400" dirty="0" err="1"/>
              <a:t>set_alarm_on</a:t>
            </a:r>
            <a:r>
              <a:rPr lang="en-US" sz="2400" dirty="0"/>
              <a:t> and </a:t>
            </a:r>
            <a:r>
              <a:rPr lang="en-US" sz="2400" dirty="0" err="1"/>
              <a:t>set_alarm_off</a:t>
            </a:r>
            <a:r>
              <a:rPr lang="en-US" sz="2400" dirty="0"/>
              <a:t> methods. Notice that all of these methods can be activated by you, who are outside the alarm clock. Methods that can be accessed by entities outside the object are known as </a:t>
            </a:r>
            <a:r>
              <a:rPr lang="en-US" sz="2400" dirty="0">
                <a:solidFill>
                  <a:srgbClr val="C00000"/>
                </a:solidFill>
              </a:rPr>
              <a:t>public methods.</a:t>
            </a:r>
          </a:p>
        </p:txBody>
      </p:sp>
    </p:spTree>
    <p:extLst>
      <p:ext uri="{BB962C8B-B14F-4D97-AF65-F5344CB8AC3E}">
        <p14:creationId xmlns:p14="http://schemas.microsoft.com/office/powerpoint/2010/main" val="922081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2D4B46-BE14-497E-A97F-63E92EC0AF1F}"/>
              </a:ext>
            </a:extLst>
          </p:cNvPr>
          <p:cNvSpPr>
            <a:spLocks noGrp="1"/>
          </p:cNvSpPr>
          <p:nvPr>
            <p:ph idx="1"/>
          </p:nvPr>
        </p:nvSpPr>
        <p:spPr>
          <a:xfrm>
            <a:off x="838200" y="947450"/>
            <a:ext cx="10515600" cy="4359180"/>
          </a:xfrm>
        </p:spPr>
        <p:txBody>
          <a:bodyPr>
            <a:noAutofit/>
          </a:bodyPr>
          <a:lstStyle/>
          <a:p>
            <a:pPr marL="0" indent="0">
              <a:lnSpc>
                <a:spcPct val="120000"/>
              </a:lnSpc>
              <a:buNone/>
            </a:pPr>
            <a:r>
              <a:rPr lang="en-US" sz="2400" dirty="0"/>
              <a:t>The alarm clock also has private methods, which are part of the object’s private, internal workings. External entities (such as you, the user of the alarm clock) do not have direct access to the alarm clock’s private methods. The object is designed to execute these methods automatically and hide the details from you. The following are the alarm clock object’s </a:t>
            </a:r>
          </a:p>
          <a:p>
            <a:pPr marL="0" indent="0">
              <a:lnSpc>
                <a:spcPct val="120000"/>
              </a:lnSpc>
              <a:buNone/>
            </a:pPr>
            <a:r>
              <a:rPr lang="en-US" sz="2400" dirty="0"/>
              <a:t>private methods:</a:t>
            </a:r>
          </a:p>
          <a:p>
            <a:pPr marL="0" indent="0">
              <a:lnSpc>
                <a:spcPct val="120000"/>
              </a:lnSpc>
              <a:buNone/>
            </a:pPr>
            <a:r>
              <a:rPr lang="en-US" sz="2400" dirty="0"/>
              <a:t>•	 </a:t>
            </a:r>
            <a:r>
              <a:rPr lang="en-US" sz="2400" dirty="0" err="1"/>
              <a:t>increment_current_second</a:t>
            </a:r>
            <a:endParaRPr lang="en-US" sz="2400" dirty="0"/>
          </a:p>
          <a:p>
            <a:pPr marL="0" indent="0">
              <a:lnSpc>
                <a:spcPct val="120000"/>
              </a:lnSpc>
              <a:buNone/>
            </a:pPr>
            <a:r>
              <a:rPr lang="en-US" sz="2400" dirty="0"/>
              <a:t>•	 </a:t>
            </a:r>
            <a:r>
              <a:rPr lang="en-US" sz="2400" dirty="0" err="1"/>
              <a:t>increment_current_minute</a:t>
            </a:r>
            <a:endParaRPr lang="en-US" sz="2400" dirty="0"/>
          </a:p>
          <a:p>
            <a:pPr marL="0" indent="0">
              <a:lnSpc>
                <a:spcPct val="120000"/>
              </a:lnSpc>
              <a:buNone/>
            </a:pPr>
            <a:r>
              <a:rPr lang="en-US" sz="2400" dirty="0"/>
              <a:t>•	 </a:t>
            </a:r>
            <a:r>
              <a:rPr lang="en-US" sz="2400" dirty="0" err="1"/>
              <a:t>increment_current_hour</a:t>
            </a:r>
            <a:endParaRPr lang="en-US" sz="2400" dirty="0"/>
          </a:p>
          <a:p>
            <a:pPr marL="0" indent="0">
              <a:lnSpc>
                <a:spcPct val="120000"/>
              </a:lnSpc>
              <a:buNone/>
            </a:pPr>
            <a:r>
              <a:rPr lang="en-US" sz="2400" dirty="0"/>
              <a:t>•	 </a:t>
            </a:r>
            <a:r>
              <a:rPr lang="en-US" sz="2400" dirty="0" err="1"/>
              <a:t>sound_alarm</a:t>
            </a:r>
            <a:endParaRPr lang="en-US" sz="2400" dirty="0"/>
          </a:p>
        </p:txBody>
      </p:sp>
    </p:spTree>
    <p:extLst>
      <p:ext uri="{BB962C8B-B14F-4D97-AF65-F5344CB8AC3E}">
        <p14:creationId xmlns:p14="http://schemas.microsoft.com/office/powerpoint/2010/main" val="2211957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6F92D-22A4-4BB3-95BD-BD1F2FEAEF8D}"/>
              </a:ext>
            </a:extLst>
          </p:cNvPr>
          <p:cNvSpPr>
            <a:spLocks noGrp="1"/>
          </p:cNvSpPr>
          <p:nvPr>
            <p:ph type="title"/>
          </p:nvPr>
        </p:nvSpPr>
        <p:spPr/>
        <p:txBody>
          <a:bodyPr/>
          <a:lstStyle/>
          <a:p>
            <a:r>
              <a:rPr lang="en-US" dirty="0">
                <a:solidFill>
                  <a:srgbClr val="C00000"/>
                </a:solidFill>
                <a:latin typeface="Cambria" panose="02040503050406030204" pitchFamily="18" charset="0"/>
                <a:ea typeface="Cambria" panose="02040503050406030204" pitchFamily="18" charset="0"/>
              </a:rPr>
              <a:t>Checkpoint</a:t>
            </a:r>
          </a:p>
        </p:txBody>
      </p:sp>
      <p:sp>
        <p:nvSpPr>
          <p:cNvPr id="3" name="Content Placeholder 2">
            <a:extLst>
              <a:ext uri="{FF2B5EF4-FFF2-40B4-BE49-F238E27FC236}">
                <a16:creationId xmlns:a16="http://schemas.microsoft.com/office/drawing/2014/main" id="{190CE028-0812-4E16-B851-746A78189399}"/>
              </a:ext>
            </a:extLst>
          </p:cNvPr>
          <p:cNvSpPr>
            <a:spLocks noGrp="1"/>
          </p:cNvSpPr>
          <p:nvPr>
            <p:ph idx="1"/>
          </p:nvPr>
        </p:nvSpPr>
        <p:spPr/>
        <p:txBody>
          <a:bodyPr/>
          <a:lstStyle/>
          <a:p>
            <a:pPr marL="0" indent="0">
              <a:buNone/>
            </a:pPr>
            <a:r>
              <a:rPr lang="en-US" dirty="0"/>
              <a:t>10.1 What is an object?</a:t>
            </a:r>
          </a:p>
          <a:p>
            <a:pPr marL="0" indent="0">
              <a:buNone/>
            </a:pPr>
            <a:r>
              <a:rPr lang="en-US" dirty="0"/>
              <a:t>10.2 What is encapsulation?</a:t>
            </a:r>
          </a:p>
          <a:p>
            <a:pPr marL="0" indent="0">
              <a:buNone/>
            </a:pPr>
            <a:r>
              <a:rPr lang="en-US" dirty="0"/>
              <a:t>10.3 Why is an object’s internal data usually hidden from outside code?</a:t>
            </a:r>
          </a:p>
          <a:p>
            <a:pPr marL="0" indent="0">
              <a:buNone/>
            </a:pPr>
            <a:r>
              <a:rPr lang="en-US" dirty="0"/>
              <a:t>10.4 What are public methods? What are private methods?</a:t>
            </a:r>
          </a:p>
        </p:txBody>
      </p:sp>
    </p:spTree>
    <p:extLst>
      <p:ext uri="{BB962C8B-B14F-4D97-AF65-F5344CB8AC3E}">
        <p14:creationId xmlns:p14="http://schemas.microsoft.com/office/powerpoint/2010/main" val="1728064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5B745-8D93-4B03-A71F-FF914F08EC14}"/>
              </a:ext>
            </a:extLst>
          </p:cNvPr>
          <p:cNvSpPr>
            <a:spLocks noGrp="1"/>
          </p:cNvSpPr>
          <p:nvPr>
            <p:ph type="title"/>
          </p:nvPr>
        </p:nvSpPr>
        <p:spPr/>
        <p:txBody>
          <a:bodyPr>
            <a:noAutofit/>
          </a:bodyPr>
          <a:lstStyle/>
          <a:p>
            <a:r>
              <a:rPr lang="en-US" sz="3200" b="1" dirty="0">
                <a:solidFill>
                  <a:srgbClr val="C00000"/>
                </a:solidFill>
                <a:latin typeface="Cambria" panose="02040503050406030204" pitchFamily="18" charset="0"/>
                <a:ea typeface="Cambria" panose="02040503050406030204" pitchFamily="18" charset="0"/>
              </a:rPr>
              <a:t>Concept: A class is code that specifies the data attributes and methods for a particular type of object.</a:t>
            </a:r>
          </a:p>
        </p:txBody>
      </p:sp>
      <p:sp>
        <p:nvSpPr>
          <p:cNvPr id="3" name="Content Placeholder 2">
            <a:extLst>
              <a:ext uri="{FF2B5EF4-FFF2-40B4-BE49-F238E27FC236}">
                <a16:creationId xmlns:a16="http://schemas.microsoft.com/office/drawing/2014/main" id="{1F169CE1-CCF0-405D-B549-F9E01F38CAE7}"/>
              </a:ext>
            </a:extLst>
          </p:cNvPr>
          <p:cNvSpPr>
            <a:spLocks noGrp="1"/>
          </p:cNvSpPr>
          <p:nvPr>
            <p:ph idx="1"/>
          </p:nvPr>
        </p:nvSpPr>
        <p:spPr/>
        <p:txBody>
          <a:bodyPr>
            <a:normAutofit fontScale="92500"/>
          </a:bodyPr>
          <a:lstStyle/>
          <a:p>
            <a:pPr>
              <a:lnSpc>
                <a:spcPct val="120000"/>
              </a:lnSpc>
            </a:pPr>
            <a:r>
              <a:rPr lang="en-US" sz="2400" dirty="0"/>
              <a:t>Now, let’s discuss how objects are created in software.</a:t>
            </a:r>
          </a:p>
          <a:p>
            <a:pPr>
              <a:lnSpc>
                <a:spcPct val="120000"/>
              </a:lnSpc>
            </a:pPr>
            <a:r>
              <a:rPr lang="en-US" sz="2400" dirty="0"/>
              <a:t> Before an object can be created, it must be </a:t>
            </a:r>
            <a:r>
              <a:rPr lang="en-US" sz="2400" dirty="0">
                <a:solidFill>
                  <a:srgbClr val="C00000"/>
                </a:solidFill>
              </a:rPr>
              <a:t>designed by a programmer</a:t>
            </a:r>
            <a:r>
              <a:rPr lang="en-US" sz="2400" dirty="0"/>
              <a:t>. The programmer determines the </a:t>
            </a:r>
            <a:r>
              <a:rPr lang="en-US" sz="2400" dirty="0">
                <a:solidFill>
                  <a:srgbClr val="C00000"/>
                </a:solidFill>
              </a:rPr>
              <a:t>data attributes and methods </a:t>
            </a:r>
            <a:r>
              <a:rPr lang="en-US" sz="2400" dirty="0"/>
              <a:t>that are necessary and then creates a class.</a:t>
            </a:r>
          </a:p>
          <a:p>
            <a:pPr>
              <a:lnSpc>
                <a:spcPct val="120000"/>
              </a:lnSpc>
            </a:pPr>
            <a:r>
              <a:rPr lang="en-US" sz="2400" dirty="0"/>
              <a:t> Think of a class as a “</a:t>
            </a:r>
            <a:r>
              <a:rPr lang="en-US" sz="2400" b="1" dirty="0">
                <a:solidFill>
                  <a:srgbClr val="C00000"/>
                </a:solidFill>
              </a:rPr>
              <a:t>blueprint</a:t>
            </a:r>
            <a:r>
              <a:rPr lang="en-US" sz="2400" dirty="0"/>
              <a:t>” that objects may be created from. It serves a similar purpose as the blueprint for a house. The blueprint itself is not a house, but is a detailed description of a house. When we use the blueprint to build an actual house, we could say we are building an instance of the house described by the blueprint. If we so desire, we can build several identical houses from the same blueprint. </a:t>
            </a:r>
            <a:r>
              <a:rPr lang="en-US" sz="2400" dirty="0">
                <a:solidFill>
                  <a:srgbClr val="C00000"/>
                </a:solidFill>
              </a:rPr>
              <a:t>Each house is a separate instance of the house described by the blueprint</a:t>
            </a:r>
            <a:r>
              <a:rPr lang="en-US" sz="2400" dirty="0"/>
              <a:t>. This idea is illustrated in Figure 10-3.</a:t>
            </a:r>
          </a:p>
        </p:txBody>
      </p:sp>
    </p:spTree>
    <p:extLst>
      <p:ext uri="{BB962C8B-B14F-4D97-AF65-F5344CB8AC3E}">
        <p14:creationId xmlns:p14="http://schemas.microsoft.com/office/powerpoint/2010/main" val="1424430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E867D-503D-47B2-97A0-212A2A243D83}"/>
              </a:ext>
            </a:extLst>
          </p:cNvPr>
          <p:cNvSpPr>
            <a:spLocks noGrp="1"/>
          </p:cNvSpPr>
          <p:nvPr>
            <p:ph type="title"/>
          </p:nvPr>
        </p:nvSpPr>
        <p:spPr/>
        <p:txBody>
          <a:bodyPr/>
          <a:lstStyle/>
          <a:p>
            <a:r>
              <a:rPr lang="en-US" dirty="0">
                <a:solidFill>
                  <a:srgbClr val="C00000"/>
                </a:solidFill>
                <a:latin typeface="Cambria" panose="02040503050406030204" pitchFamily="18" charset="0"/>
                <a:ea typeface="Cambria" panose="02040503050406030204" pitchFamily="18" charset="0"/>
              </a:rPr>
              <a:t>A Class</a:t>
            </a:r>
            <a:endParaRPr lang="en-US" dirty="0"/>
          </a:p>
        </p:txBody>
      </p:sp>
      <p:sp>
        <p:nvSpPr>
          <p:cNvPr id="3" name="Content Placeholder 2">
            <a:extLst>
              <a:ext uri="{FF2B5EF4-FFF2-40B4-BE49-F238E27FC236}">
                <a16:creationId xmlns:a16="http://schemas.microsoft.com/office/drawing/2014/main" id="{B4A51242-C182-408C-A508-12106CA6C35A}"/>
              </a:ext>
            </a:extLst>
          </p:cNvPr>
          <p:cNvSpPr>
            <a:spLocks noGrp="1"/>
          </p:cNvSpPr>
          <p:nvPr>
            <p:ph idx="1"/>
          </p:nvPr>
        </p:nvSpPr>
        <p:spPr/>
        <p:txBody>
          <a:bodyPr>
            <a:normAutofit fontScale="92500" lnSpcReduction="10000"/>
          </a:bodyPr>
          <a:lstStyle/>
          <a:p>
            <a:pPr>
              <a:lnSpc>
                <a:spcPct val="110000"/>
              </a:lnSpc>
            </a:pPr>
            <a:r>
              <a:rPr lang="en-US" dirty="0"/>
              <a:t>Another way of thinking about the difference between a class and an object is to think of the difference </a:t>
            </a:r>
            <a:r>
              <a:rPr lang="en-US" dirty="0">
                <a:solidFill>
                  <a:srgbClr val="C00000"/>
                </a:solidFill>
              </a:rPr>
              <a:t>between a cookie cutter and a cookie</a:t>
            </a:r>
            <a:r>
              <a:rPr lang="en-US" dirty="0"/>
              <a:t>. While a cookie cutter itself is not a cookie, </a:t>
            </a:r>
            <a:r>
              <a:rPr lang="en-US" dirty="0">
                <a:solidFill>
                  <a:srgbClr val="C00000"/>
                </a:solidFill>
              </a:rPr>
              <a:t>it describes a cookie</a:t>
            </a:r>
            <a:r>
              <a:rPr lang="en-US" dirty="0"/>
              <a:t>. </a:t>
            </a:r>
            <a:r>
              <a:rPr lang="en-US" dirty="0">
                <a:solidFill>
                  <a:srgbClr val="C00000"/>
                </a:solidFill>
              </a:rPr>
              <a:t>The cookie cutter can be used to make several cookies</a:t>
            </a:r>
            <a:r>
              <a:rPr lang="en-US" dirty="0"/>
              <a:t>, as shown in Figure 10-4. Think of a class as a cookie cutter and the objects created from the class as cookies. </a:t>
            </a:r>
          </a:p>
          <a:p>
            <a:pPr>
              <a:lnSpc>
                <a:spcPct val="110000"/>
              </a:lnSpc>
            </a:pPr>
            <a:r>
              <a:rPr lang="en-US" dirty="0"/>
              <a:t>So, a class is a description of an object’s characteristics. When the program is running, it can use the class to create, in memory, as many objects of a specific type as needed. Each object that is created from a class is called an </a:t>
            </a:r>
            <a:r>
              <a:rPr lang="en-US" dirty="0">
                <a:solidFill>
                  <a:srgbClr val="C00000"/>
                </a:solidFill>
              </a:rPr>
              <a:t>instance of the class</a:t>
            </a:r>
          </a:p>
        </p:txBody>
      </p:sp>
    </p:spTree>
    <p:extLst>
      <p:ext uri="{BB962C8B-B14F-4D97-AF65-F5344CB8AC3E}">
        <p14:creationId xmlns:p14="http://schemas.microsoft.com/office/powerpoint/2010/main" val="3110806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8299" y="462709"/>
            <a:ext cx="7870174" cy="1076282"/>
          </a:xfrm>
        </p:spPr>
        <p:txBody>
          <a:bodyPr>
            <a:normAutofit/>
          </a:bodyPr>
          <a:lstStyle/>
          <a:p>
            <a:r>
              <a:rPr lang="en-US" dirty="0">
                <a:solidFill>
                  <a:srgbClr val="C00000"/>
                </a:solidFill>
                <a:latin typeface="Cambria" panose="02040503050406030204" pitchFamily="18" charset="0"/>
                <a:ea typeface="Cambria" panose="02040503050406030204" pitchFamily="18" charset="0"/>
              </a:rPr>
              <a:t>Course topics </a:t>
            </a:r>
            <a:endParaRPr lang="ar-SA" dirty="0">
              <a:solidFill>
                <a:srgbClr val="C00000"/>
              </a:solidFill>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a:xfrm>
            <a:off x="559827" y="1902546"/>
            <a:ext cx="10515600" cy="4351338"/>
          </a:xfrm>
        </p:spPr>
        <p:txBody>
          <a:bodyPr>
            <a:normAutofit/>
          </a:bodyPr>
          <a:lstStyle/>
          <a:p>
            <a:r>
              <a:rPr lang="en-US" sz="4000" dirty="0">
                <a:latin typeface="Cambria" panose="02040503050406030204" pitchFamily="18" charset="0"/>
                <a:ea typeface="Cambria" panose="02040503050406030204" pitchFamily="18" charset="0"/>
                <a:cs typeface="+mj-cs"/>
              </a:rPr>
              <a:t>We will study in this course:</a:t>
            </a:r>
          </a:p>
          <a:p>
            <a:pPr lvl="1"/>
            <a:r>
              <a:rPr lang="en-US" sz="3600" dirty="0">
                <a:latin typeface="Cambria" panose="02040503050406030204" pitchFamily="18" charset="0"/>
                <a:ea typeface="Cambria" panose="02040503050406030204" pitchFamily="18" charset="0"/>
                <a:cs typeface="+mj-cs"/>
              </a:rPr>
              <a:t>Design patterns </a:t>
            </a:r>
          </a:p>
          <a:p>
            <a:pPr lvl="1"/>
            <a:r>
              <a:rPr lang="en-US" sz="3600" dirty="0">
                <a:latin typeface="Cambria" panose="02040503050406030204" pitchFamily="18" charset="0"/>
                <a:ea typeface="Cambria" panose="02040503050406030204" pitchFamily="18" charset="0"/>
                <a:cs typeface="+mj-cs"/>
              </a:rPr>
              <a:t>Web services </a:t>
            </a:r>
          </a:p>
          <a:p>
            <a:pPr lvl="1"/>
            <a:r>
              <a:rPr lang="en-US" sz="3600" dirty="0">
                <a:latin typeface="Cambria" panose="02040503050406030204" pitchFamily="18" charset="0"/>
                <a:ea typeface="Cambria" panose="02040503050406030204" pitchFamily="18" charset="0"/>
                <a:cs typeface="+mj-cs"/>
              </a:rPr>
              <a:t>XML </a:t>
            </a:r>
          </a:p>
          <a:p>
            <a:pPr lvl="1"/>
            <a:r>
              <a:rPr lang="en-US" sz="3600" dirty="0">
                <a:latin typeface="Cambria" panose="02040503050406030204" pitchFamily="18" charset="0"/>
                <a:ea typeface="Cambria" panose="02040503050406030204" pitchFamily="18" charset="0"/>
                <a:cs typeface="+mj-cs"/>
              </a:rPr>
              <a:t>Remoting objects </a:t>
            </a:r>
          </a:p>
          <a:p>
            <a:pPr lvl="1"/>
            <a:r>
              <a:rPr lang="en-US" sz="3600" dirty="0">
                <a:latin typeface="Cambria" panose="02040503050406030204" pitchFamily="18" charset="0"/>
                <a:ea typeface="Cambria" panose="02040503050406030204" pitchFamily="18" charset="0"/>
                <a:cs typeface="+mj-cs"/>
              </a:rPr>
              <a:t>Event pattern </a:t>
            </a:r>
          </a:p>
          <a:p>
            <a:pPr lvl="1"/>
            <a:r>
              <a:rPr lang="en-US" sz="3600" dirty="0">
                <a:latin typeface="Cambria" panose="02040503050406030204" pitchFamily="18" charset="0"/>
                <a:ea typeface="Cambria" panose="02040503050406030204" pitchFamily="18" charset="0"/>
                <a:cs typeface="+mj-cs"/>
              </a:rPr>
              <a:t>Client server programming</a:t>
            </a:r>
            <a:endParaRPr lang="ar-SA" sz="3600" dirty="0">
              <a:latin typeface="Cambria" panose="02040503050406030204" pitchFamily="18" charset="0"/>
              <a:ea typeface="Cambria" panose="02040503050406030204" pitchFamily="18" charset="0"/>
              <a:cs typeface="+mj-cs"/>
            </a:endParaRPr>
          </a:p>
        </p:txBody>
      </p:sp>
    </p:spTree>
    <p:extLst>
      <p:ext uri="{BB962C8B-B14F-4D97-AF65-F5344CB8AC3E}">
        <p14:creationId xmlns:p14="http://schemas.microsoft.com/office/powerpoint/2010/main" val="9624594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95636-9A28-4511-8611-87BE239B6030}"/>
              </a:ext>
            </a:extLst>
          </p:cNvPr>
          <p:cNvSpPr>
            <a:spLocks noGrp="1"/>
          </p:cNvSpPr>
          <p:nvPr>
            <p:ph type="title"/>
          </p:nvPr>
        </p:nvSpPr>
        <p:spPr/>
        <p:txBody>
          <a:bodyPr/>
          <a:lstStyle/>
          <a:p>
            <a:r>
              <a:rPr lang="en-US" dirty="0">
                <a:solidFill>
                  <a:srgbClr val="C00000"/>
                </a:solidFill>
                <a:latin typeface="Cambria" panose="02040503050406030204" pitchFamily="18" charset="0"/>
                <a:ea typeface="Cambria" panose="02040503050406030204" pitchFamily="18" charset="0"/>
              </a:rPr>
              <a:t>A Class</a:t>
            </a:r>
            <a:endParaRPr lang="en-US" dirty="0"/>
          </a:p>
        </p:txBody>
      </p:sp>
      <p:pic>
        <p:nvPicPr>
          <p:cNvPr id="5" name="Picture 4">
            <a:extLst>
              <a:ext uri="{FF2B5EF4-FFF2-40B4-BE49-F238E27FC236}">
                <a16:creationId xmlns:a16="http://schemas.microsoft.com/office/drawing/2014/main" id="{8E720808-7AA1-4D49-AAD5-260FD8DE67AA}"/>
              </a:ext>
            </a:extLst>
          </p:cNvPr>
          <p:cNvPicPr>
            <a:picLocks noChangeAspect="1"/>
          </p:cNvPicPr>
          <p:nvPr/>
        </p:nvPicPr>
        <p:blipFill rotWithShape="1">
          <a:blip r:embed="rId2"/>
          <a:srcRect l="22771" t="24653" r="24910" b="30120"/>
          <a:stretch/>
        </p:blipFill>
        <p:spPr>
          <a:xfrm>
            <a:off x="55078" y="1795750"/>
            <a:ext cx="7436389" cy="4411416"/>
          </a:xfrm>
          <a:prstGeom prst="rect">
            <a:avLst/>
          </a:prstGeom>
        </p:spPr>
      </p:pic>
      <p:pic>
        <p:nvPicPr>
          <p:cNvPr id="7" name="Picture 6">
            <a:extLst>
              <a:ext uri="{FF2B5EF4-FFF2-40B4-BE49-F238E27FC236}">
                <a16:creationId xmlns:a16="http://schemas.microsoft.com/office/drawing/2014/main" id="{C87D71FB-15D1-41BC-B885-2AFEBC3D8C77}"/>
              </a:ext>
            </a:extLst>
          </p:cNvPr>
          <p:cNvPicPr>
            <a:picLocks noChangeAspect="1"/>
          </p:cNvPicPr>
          <p:nvPr/>
        </p:nvPicPr>
        <p:blipFill rotWithShape="1">
          <a:blip r:embed="rId3"/>
          <a:srcRect l="24910" t="21847" r="36837" b="38795"/>
          <a:stretch/>
        </p:blipFill>
        <p:spPr>
          <a:xfrm>
            <a:off x="5798696" y="1795749"/>
            <a:ext cx="6110537" cy="4186409"/>
          </a:xfrm>
          <a:prstGeom prst="rect">
            <a:avLst/>
          </a:prstGeom>
        </p:spPr>
      </p:pic>
    </p:spTree>
    <p:extLst>
      <p:ext uri="{BB962C8B-B14F-4D97-AF65-F5344CB8AC3E}">
        <p14:creationId xmlns:p14="http://schemas.microsoft.com/office/powerpoint/2010/main" val="1389899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756A3-8445-4CE7-9F49-24CC48AFFBB9}"/>
              </a:ext>
            </a:extLst>
          </p:cNvPr>
          <p:cNvSpPr>
            <a:spLocks noGrp="1"/>
          </p:cNvSpPr>
          <p:nvPr>
            <p:ph type="title"/>
          </p:nvPr>
        </p:nvSpPr>
        <p:spPr/>
        <p:txBody>
          <a:bodyPr/>
          <a:lstStyle/>
          <a:p>
            <a:r>
              <a:rPr lang="en-US" dirty="0">
                <a:solidFill>
                  <a:srgbClr val="C00000"/>
                </a:solidFill>
                <a:latin typeface="Cambria" panose="02040503050406030204" pitchFamily="18" charset="0"/>
                <a:ea typeface="Cambria" panose="02040503050406030204" pitchFamily="18" charset="0"/>
              </a:rPr>
              <a:t>A Class</a:t>
            </a:r>
          </a:p>
        </p:txBody>
      </p:sp>
      <p:pic>
        <p:nvPicPr>
          <p:cNvPr id="5" name="Content Placeholder 4">
            <a:extLst>
              <a:ext uri="{FF2B5EF4-FFF2-40B4-BE49-F238E27FC236}">
                <a16:creationId xmlns:a16="http://schemas.microsoft.com/office/drawing/2014/main" id="{222A39FA-0EFD-4188-851F-E40D54079128}"/>
              </a:ext>
            </a:extLst>
          </p:cNvPr>
          <p:cNvPicPr>
            <a:picLocks noGrp="1" noChangeAspect="1"/>
          </p:cNvPicPr>
          <p:nvPr>
            <p:ph idx="1"/>
          </p:nvPr>
        </p:nvPicPr>
        <p:blipFill rotWithShape="1">
          <a:blip r:embed="rId2"/>
          <a:srcRect l="22751" t="23366" r="26407" b="50556"/>
          <a:stretch/>
        </p:blipFill>
        <p:spPr>
          <a:xfrm>
            <a:off x="358048" y="2093205"/>
            <a:ext cx="10806256" cy="3117773"/>
          </a:xfrm>
        </p:spPr>
      </p:pic>
    </p:spTree>
    <p:extLst>
      <p:ext uri="{BB962C8B-B14F-4D97-AF65-F5344CB8AC3E}">
        <p14:creationId xmlns:p14="http://schemas.microsoft.com/office/powerpoint/2010/main" val="9924697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ED998-5E3F-49BF-A6C0-5C5C2663165E}"/>
              </a:ext>
            </a:extLst>
          </p:cNvPr>
          <p:cNvSpPr>
            <a:spLocks noGrp="1"/>
          </p:cNvSpPr>
          <p:nvPr>
            <p:ph type="title"/>
          </p:nvPr>
        </p:nvSpPr>
        <p:spPr/>
        <p:txBody>
          <a:bodyPr/>
          <a:lstStyle/>
          <a:p>
            <a:r>
              <a:rPr lang="en-US" dirty="0">
                <a:solidFill>
                  <a:srgbClr val="C00000"/>
                </a:solidFill>
                <a:latin typeface="Cambria" panose="02040503050406030204" pitchFamily="18" charset="0"/>
                <a:ea typeface="Cambria" panose="02040503050406030204" pitchFamily="18" charset="0"/>
              </a:rPr>
              <a:t>A Class Definitions</a:t>
            </a:r>
          </a:p>
        </p:txBody>
      </p:sp>
      <p:sp>
        <p:nvSpPr>
          <p:cNvPr id="3" name="Content Placeholder 2">
            <a:extLst>
              <a:ext uri="{FF2B5EF4-FFF2-40B4-BE49-F238E27FC236}">
                <a16:creationId xmlns:a16="http://schemas.microsoft.com/office/drawing/2014/main" id="{2AEFC8CA-92CA-4939-A556-CD12CC803C36}"/>
              </a:ext>
            </a:extLst>
          </p:cNvPr>
          <p:cNvSpPr>
            <a:spLocks noGrp="1"/>
          </p:cNvSpPr>
          <p:nvPr>
            <p:ph idx="1"/>
          </p:nvPr>
        </p:nvSpPr>
        <p:spPr/>
        <p:txBody>
          <a:bodyPr>
            <a:normAutofit lnSpcReduction="10000"/>
          </a:bodyPr>
          <a:lstStyle/>
          <a:p>
            <a:pPr>
              <a:lnSpc>
                <a:spcPct val="100000"/>
              </a:lnSpc>
            </a:pPr>
            <a:r>
              <a:rPr lang="en-US" dirty="0"/>
              <a:t>To create a class, you write a class definition.</a:t>
            </a:r>
          </a:p>
          <a:p>
            <a:pPr>
              <a:lnSpc>
                <a:spcPct val="100000"/>
              </a:lnSpc>
            </a:pPr>
            <a:r>
              <a:rPr lang="en-US" dirty="0"/>
              <a:t> A class definition is a set of statements that define a class’s methods and data attributes. </a:t>
            </a:r>
          </a:p>
          <a:p>
            <a:pPr>
              <a:lnSpc>
                <a:spcPct val="100000"/>
              </a:lnSpc>
            </a:pPr>
            <a:r>
              <a:rPr lang="en-US" dirty="0"/>
              <a:t>Let’s look at a simple example. Suppose we are writing a program to simulate the tossing of a coin. In the program we need to repeatedly toss the coin and each time determine whether it landed heads up or tails up. Taking an object-oriented approach, we will write a class named Coin that can perform the behaviors of the coin. Program 10-1 shows the class definition, which we will explain shortly. Note that this is not a complete program</a:t>
            </a:r>
          </a:p>
        </p:txBody>
      </p:sp>
      <p:pic>
        <p:nvPicPr>
          <p:cNvPr id="5" name="Picture 4">
            <a:extLst>
              <a:ext uri="{FF2B5EF4-FFF2-40B4-BE49-F238E27FC236}">
                <a16:creationId xmlns:a16="http://schemas.microsoft.com/office/drawing/2014/main" id="{9086439D-A27D-49AA-9CEE-313FAA45495B}"/>
              </a:ext>
            </a:extLst>
          </p:cNvPr>
          <p:cNvPicPr>
            <a:picLocks noChangeAspect="1"/>
          </p:cNvPicPr>
          <p:nvPr/>
        </p:nvPicPr>
        <p:blipFill rotWithShape="1">
          <a:blip r:embed="rId2"/>
          <a:srcRect l="26837" t="67309" r="27711" b="20321"/>
          <a:stretch/>
        </p:blipFill>
        <p:spPr>
          <a:xfrm>
            <a:off x="838200" y="4858438"/>
            <a:ext cx="10046465" cy="1537930"/>
          </a:xfrm>
          <a:prstGeom prst="rect">
            <a:avLst/>
          </a:prstGeom>
        </p:spPr>
      </p:pic>
    </p:spTree>
    <p:extLst>
      <p:ext uri="{BB962C8B-B14F-4D97-AF65-F5344CB8AC3E}">
        <p14:creationId xmlns:p14="http://schemas.microsoft.com/office/powerpoint/2010/main" val="12470331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598B005-B3F8-48BA-BF68-8415A17B442B}"/>
              </a:ext>
            </a:extLst>
          </p:cNvPr>
          <p:cNvPicPr>
            <a:picLocks noChangeAspect="1"/>
          </p:cNvPicPr>
          <p:nvPr/>
        </p:nvPicPr>
        <p:blipFill rotWithShape="1">
          <a:blip r:embed="rId2"/>
          <a:srcRect l="24940" t="30200" r="40813" b="15664"/>
          <a:stretch/>
        </p:blipFill>
        <p:spPr>
          <a:xfrm>
            <a:off x="121184" y="487495"/>
            <a:ext cx="6616202" cy="5883009"/>
          </a:xfrm>
          <a:prstGeom prst="rect">
            <a:avLst/>
          </a:prstGeom>
        </p:spPr>
      </p:pic>
      <p:pic>
        <p:nvPicPr>
          <p:cNvPr id="9" name="Picture 8">
            <a:extLst>
              <a:ext uri="{FF2B5EF4-FFF2-40B4-BE49-F238E27FC236}">
                <a16:creationId xmlns:a16="http://schemas.microsoft.com/office/drawing/2014/main" id="{A012C205-C61D-4506-9474-4D6294A9860A}"/>
              </a:ext>
            </a:extLst>
          </p:cNvPr>
          <p:cNvPicPr>
            <a:picLocks noChangeAspect="1"/>
          </p:cNvPicPr>
          <p:nvPr/>
        </p:nvPicPr>
        <p:blipFill rotWithShape="1">
          <a:blip r:embed="rId3"/>
          <a:srcRect l="30181" t="16707" r="40181" b="7109"/>
          <a:stretch/>
        </p:blipFill>
        <p:spPr>
          <a:xfrm>
            <a:off x="6444867" y="1"/>
            <a:ext cx="5277080" cy="6858000"/>
          </a:xfrm>
          <a:prstGeom prst="rect">
            <a:avLst/>
          </a:prstGeom>
        </p:spPr>
      </p:pic>
    </p:spTree>
    <p:extLst>
      <p:ext uri="{BB962C8B-B14F-4D97-AF65-F5344CB8AC3E}">
        <p14:creationId xmlns:p14="http://schemas.microsoft.com/office/powerpoint/2010/main" val="10797673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40627-419A-4645-8E12-C337FC0CA308}"/>
              </a:ext>
            </a:extLst>
          </p:cNvPr>
          <p:cNvSpPr>
            <a:spLocks noGrp="1"/>
          </p:cNvSpPr>
          <p:nvPr>
            <p:ph type="title"/>
          </p:nvPr>
        </p:nvSpPr>
        <p:spPr>
          <a:xfrm>
            <a:off x="177188" y="1455795"/>
            <a:ext cx="3788884" cy="1325563"/>
          </a:xfrm>
        </p:spPr>
        <p:txBody>
          <a:bodyPr>
            <a:normAutofit/>
          </a:bodyPr>
          <a:lstStyle/>
          <a:p>
            <a:r>
              <a:rPr lang="en-US" sz="2800" b="1" dirty="0" err="1">
                <a:solidFill>
                  <a:srgbClr val="C00000"/>
                </a:solidFill>
                <a:latin typeface="Cambria" panose="02040503050406030204" pitchFamily="18" charset="0"/>
                <a:ea typeface="Cambria" panose="02040503050406030204" pitchFamily="18" charset="0"/>
              </a:rPr>
              <a:t>my_coin</a:t>
            </a:r>
            <a:r>
              <a:rPr lang="en-US" sz="2800" b="1" dirty="0">
                <a:solidFill>
                  <a:srgbClr val="C00000"/>
                </a:solidFill>
                <a:latin typeface="Cambria" panose="02040503050406030204" pitchFamily="18" charset="0"/>
                <a:ea typeface="Cambria" panose="02040503050406030204" pitchFamily="18" charset="0"/>
              </a:rPr>
              <a:t> = Coin( )</a:t>
            </a:r>
          </a:p>
        </p:txBody>
      </p:sp>
      <p:pic>
        <p:nvPicPr>
          <p:cNvPr id="5" name="Picture 4">
            <a:extLst>
              <a:ext uri="{FF2B5EF4-FFF2-40B4-BE49-F238E27FC236}">
                <a16:creationId xmlns:a16="http://schemas.microsoft.com/office/drawing/2014/main" id="{64C2F54C-934D-45B4-8AF4-00ECB210A252}"/>
              </a:ext>
            </a:extLst>
          </p:cNvPr>
          <p:cNvPicPr>
            <a:picLocks noChangeAspect="1"/>
          </p:cNvPicPr>
          <p:nvPr/>
        </p:nvPicPr>
        <p:blipFill rotWithShape="1">
          <a:blip r:embed="rId2"/>
          <a:srcRect l="20422" t="22972" r="25904" b="9930"/>
          <a:stretch/>
        </p:blipFill>
        <p:spPr>
          <a:xfrm>
            <a:off x="3051672" y="227795"/>
            <a:ext cx="9121967" cy="6468511"/>
          </a:xfrm>
          <a:prstGeom prst="rect">
            <a:avLst/>
          </a:prstGeom>
        </p:spPr>
      </p:pic>
    </p:spTree>
    <p:extLst>
      <p:ext uri="{BB962C8B-B14F-4D97-AF65-F5344CB8AC3E}">
        <p14:creationId xmlns:p14="http://schemas.microsoft.com/office/powerpoint/2010/main" val="27317227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3AFBD-B988-413B-B658-516C2D432505}"/>
              </a:ext>
            </a:extLst>
          </p:cNvPr>
          <p:cNvSpPr>
            <a:spLocks noGrp="1"/>
          </p:cNvSpPr>
          <p:nvPr>
            <p:ph type="title"/>
          </p:nvPr>
        </p:nvSpPr>
        <p:spPr/>
        <p:txBody>
          <a:bodyPr/>
          <a:lstStyle/>
          <a:p>
            <a:r>
              <a:rPr lang="en-US" dirty="0">
                <a:solidFill>
                  <a:srgbClr val="C00000"/>
                </a:solidFill>
                <a:latin typeface="Cambria" panose="02040503050406030204" pitchFamily="18" charset="0"/>
                <a:ea typeface="Cambria" panose="02040503050406030204" pitchFamily="18" charset="0"/>
              </a:rPr>
              <a:t>Hiding Attributes</a:t>
            </a:r>
          </a:p>
        </p:txBody>
      </p:sp>
      <p:sp>
        <p:nvSpPr>
          <p:cNvPr id="3" name="Content Placeholder 2">
            <a:extLst>
              <a:ext uri="{FF2B5EF4-FFF2-40B4-BE49-F238E27FC236}">
                <a16:creationId xmlns:a16="http://schemas.microsoft.com/office/drawing/2014/main" id="{0D9CC21A-107A-4980-B535-D0C134C012C3}"/>
              </a:ext>
            </a:extLst>
          </p:cNvPr>
          <p:cNvSpPr>
            <a:spLocks noGrp="1"/>
          </p:cNvSpPr>
          <p:nvPr>
            <p:ph idx="1"/>
          </p:nvPr>
        </p:nvSpPr>
        <p:spPr/>
        <p:txBody>
          <a:bodyPr/>
          <a:lstStyle/>
          <a:p>
            <a:pPr>
              <a:lnSpc>
                <a:spcPct val="100000"/>
              </a:lnSpc>
            </a:pPr>
            <a:r>
              <a:rPr lang="en-US" dirty="0"/>
              <a:t>An object’s data attributes should be private, so that only the object’s methods can directly access them. This protects the object’s data attributes from accidental corruption. However, in the Coin class that was shown in the previous example, the </a:t>
            </a:r>
            <a:r>
              <a:rPr lang="en-US" dirty="0" err="1"/>
              <a:t>sideup</a:t>
            </a:r>
            <a:r>
              <a:rPr lang="en-US" dirty="0"/>
              <a:t> attribute is not private. It can be directly accessed by statements that are not in a Coin class method. Program 10-3 shows an example. </a:t>
            </a:r>
          </a:p>
        </p:txBody>
      </p:sp>
    </p:spTree>
    <p:extLst>
      <p:ext uri="{BB962C8B-B14F-4D97-AF65-F5344CB8AC3E}">
        <p14:creationId xmlns:p14="http://schemas.microsoft.com/office/powerpoint/2010/main" val="25503330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E84480-4975-4534-B27E-226D877C787D}"/>
              </a:ext>
            </a:extLst>
          </p:cNvPr>
          <p:cNvPicPr>
            <a:picLocks noChangeAspect="1"/>
          </p:cNvPicPr>
          <p:nvPr/>
        </p:nvPicPr>
        <p:blipFill rotWithShape="1">
          <a:blip r:embed="rId2"/>
          <a:srcRect l="23313" t="18152" r="25271" b="23213"/>
          <a:stretch/>
        </p:blipFill>
        <p:spPr>
          <a:xfrm>
            <a:off x="77119" y="897875"/>
            <a:ext cx="8053329" cy="5166020"/>
          </a:xfrm>
          <a:prstGeom prst="rect">
            <a:avLst/>
          </a:prstGeom>
        </p:spPr>
      </p:pic>
      <p:pic>
        <p:nvPicPr>
          <p:cNvPr id="7" name="Picture 6">
            <a:extLst>
              <a:ext uri="{FF2B5EF4-FFF2-40B4-BE49-F238E27FC236}">
                <a16:creationId xmlns:a16="http://schemas.microsoft.com/office/drawing/2014/main" id="{9ECE2675-6164-479A-A4CD-0C7304F488E6}"/>
              </a:ext>
            </a:extLst>
          </p:cNvPr>
          <p:cNvPicPr>
            <a:picLocks noChangeAspect="1"/>
          </p:cNvPicPr>
          <p:nvPr/>
        </p:nvPicPr>
        <p:blipFill rotWithShape="1">
          <a:blip r:embed="rId3"/>
          <a:srcRect l="23314" t="38715" r="36113" b="10385"/>
          <a:stretch/>
        </p:blipFill>
        <p:spPr>
          <a:xfrm>
            <a:off x="6353358" y="1839815"/>
            <a:ext cx="5838642" cy="4120310"/>
          </a:xfrm>
          <a:prstGeom prst="rect">
            <a:avLst/>
          </a:prstGeom>
        </p:spPr>
      </p:pic>
      <p:sp>
        <p:nvSpPr>
          <p:cNvPr id="8" name="Rectangle 7">
            <a:extLst>
              <a:ext uri="{FF2B5EF4-FFF2-40B4-BE49-F238E27FC236}">
                <a16:creationId xmlns:a16="http://schemas.microsoft.com/office/drawing/2014/main" id="{D7D9A8DD-5273-41AC-B6C1-94A335DA3ABC}"/>
              </a:ext>
            </a:extLst>
          </p:cNvPr>
          <p:cNvSpPr/>
          <p:nvPr/>
        </p:nvSpPr>
        <p:spPr>
          <a:xfrm>
            <a:off x="947451" y="5144877"/>
            <a:ext cx="2908453" cy="34152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03304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B82FA-E0AD-4BA9-B088-C6E8DAB33CF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68372B6-B10E-4D2F-B801-C30DC0DD5DAE}"/>
              </a:ext>
            </a:extLst>
          </p:cNvPr>
          <p:cNvSpPr>
            <a:spLocks noGrp="1"/>
          </p:cNvSpPr>
          <p:nvPr>
            <p:ph idx="1"/>
          </p:nvPr>
        </p:nvSpPr>
        <p:spPr/>
        <p:txBody>
          <a:bodyPr/>
          <a:lstStyle/>
          <a:p>
            <a:pPr>
              <a:lnSpc>
                <a:spcPct val="100000"/>
              </a:lnSpc>
            </a:pPr>
            <a:r>
              <a:rPr lang="en-US" dirty="0"/>
              <a:t>If we truly want to simulate a coin that is being tossed, then we don’t want code outside the class to be able to change the result of the toss method. To prevent this from happening, we need to make the </a:t>
            </a:r>
            <a:r>
              <a:rPr lang="en-US" dirty="0" err="1"/>
              <a:t>sideup</a:t>
            </a:r>
            <a:r>
              <a:rPr lang="en-US" dirty="0"/>
              <a:t> attribute </a:t>
            </a:r>
            <a:r>
              <a:rPr lang="en-US" dirty="0">
                <a:solidFill>
                  <a:srgbClr val="C00000"/>
                </a:solidFill>
              </a:rPr>
              <a:t>private</a:t>
            </a:r>
            <a:r>
              <a:rPr lang="en-US" dirty="0"/>
              <a:t>. </a:t>
            </a:r>
          </a:p>
          <a:p>
            <a:pPr>
              <a:lnSpc>
                <a:spcPct val="100000"/>
              </a:lnSpc>
            </a:pPr>
            <a:r>
              <a:rPr lang="en-US" dirty="0"/>
              <a:t>In Python you can hide an attribute </a:t>
            </a:r>
            <a:r>
              <a:rPr lang="en-US" b="1" dirty="0">
                <a:solidFill>
                  <a:srgbClr val="C00000"/>
                </a:solidFill>
              </a:rPr>
              <a:t>by starting its name with two underscore characters</a:t>
            </a:r>
            <a:r>
              <a:rPr lang="en-US" dirty="0"/>
              <a:t>. If we change the name of the </a:t>
            </a:r>
            <a:r>
              <a:rPr lang="en-US" dirty="0" err="1"/>
              <a:t>sideup</a:t>
            </a:r>
            <a:r>
              <a:rPr lang="en-US" dirty="0"/>
              <a:t> attribute to </a:t>
            </a:r>
            <a:r>
              <a:rPr lang="en-US" dirty="0">
                <a:solidFill>
                  <a:srgbClr val="C00000"/>
                </a:solidFill>
              </a:rPr>
              <a:t>_ _</a:t>
            </a:r>
            <a:r>
              <a:rPr lang="en-US" dirty="0" err="1">
                <a:solidFill>
                  <a:srgbClr val="C00000"/>
                </a:solidFill>
              </a:rPr>
              <a:t>sideup</a:t>
            </a:r>
            <a:r>
              <a:rPr lang="en-US" dirty="0"/>
              <a:t>, then code outside the Coin class will not be able to access it. Program 10-4 shows a new version of the Coin class, with this change made.</a:t>
            </a:r>
          </a:p>
        </p:txBody>
      </p:sp>
    </p:spTree>
    <p:extLst>
      <p:ext uri="{BB962C8B-B14F-4D97-AF65-F5344CB8AC3E}">
        <p14:creationId xmlns:p14="http://schemas.microsoft.com/office/powerpoint/2010/main" val="40224650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5C5A26-849C-4C1D-A3FA-CA9DFD259EAB}"/>
              </a:ext>
            </a:extLst>
          </p:cNvPr>
          <p:cNvPicPr>
            <a:picLocks noChangeAspect="1"/>
          </p:cNvPicPr>
          <p:nvPr/>
        </p:nvPicPr>
        <p:blipFill rotWithShape="1">
          <a:blip r:embed="rId2"/>
          <a:srcRect l="24307" t="30040" r="43434" b="38796"/>
          <a:stretch/>
        </p:blipFill>
        <p:spPr>
          <a:xfrm>
            <a:off x="44067" y="1"/>
            <a:ext cx="4764226" cy="2588964"/>
          </a:xfrm>
          <a:prstGeom prst="rect">
            <a:avLst/>
          </a:prstGeom>
        </p:spPr>
      </p:pic>
      <p:pic>
        <p:nvPicPr>
          <p:cNvPr id="7" name="Picture 6">
            <a:extLst>
              <a:ext uri="{FF2B5EF4-FFF2-40B4-BE49-F238E27FC236}">
                <a16:creationId xmlns:a16="http://schemas.microsoft.com/office/drawing/2014/main" id="{B8241B27-5F9B-4E9F-8509-1F2ABDE045B9}"/>
              </a:ext>
            </a:extLst>
          </p:cNvPr>
          <p:cNvPicPr>
            <a:picLocks noChangeAspect="1"/>
          </p:cNvPicPr>
          <p:nvPr/>
        </p:nvPicPr>
        <p:blipFill rotWithShape="1">
          <a:blip r:embed="rId3"/>
          <a:srcRect l="32169" t="14619" r="39085" b="43961"/>
          <a:stretch/>
        </p:blipFill>
        <p:spPr>
          <a:xfrm>
            <a:off x="4873700" y="0"/>
            <a:ext cx="7516604" cy="6092328"/>
          </a:xfrm>
          <a:prstGeom prst="rect">
            <a:avLst/>
          </a:prstGeom>
        </p:spPr>
      </p:pic>
    </p:spTree>
    <p:extLst>
      <p:ext uri="{BB962C8B-B14F-4D97-AF65-F5344CB8AC3E}">
        <p14:creationId xmlns:p14="http://schemas.microsoft.com/office/powerpoint/2010/main" val="21336641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98706-19D4-40E5-B7A5-71677CF0B37E}"/>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D3BBACA7-0D18-4576-9D78-18BAF3C4AD1D}"/>
              </a:ext>
            </a:extLst>
          </p:cNvPr>
          <p:cNvPicPr>
            <a:picLocks noChangeAspect="1"/>
          </p:cNvPicPr>
          <p:nvPr/>
        </p:nvPicPr>
        <p:blipFill rotWithShape="1">
          <a:blip r:embed="rId2"/>
          <a:srcRect l="31536" t="56546" r="40994" b="5324"/>
          <a:stretch/>
        </p:blipFill>
        <p:spPr>
          <a:xfrm>
            <a:off x="1916936" y="1079653"/>
            <a:ext cx="7150748" cy="5583177"/>
          </a:xfrm>
          <a:prstGeom prst="rect">
            <a:avLst/>
          </a:prstGeom>
        </p:spPr>
      </p:pic>
    </p:spTree>
    <p:extLst>
      <p:ext uri="{BB962C8B-B14F-4D97-AF65-F5344CB8AC3E}">
        <p14:creationId xmlns:p14="http://schemas.microsoft.com/office/powerpoint/2010/main" val="2153693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C4DAC-6575-4595-B3FD-312935157637}"/>
              </a:ext>
            </a:extLst>
          </p:cNvPr>
          <p:cNvSpPr>
            <a:spLocks noGrp="1"/>
          </p:cNvSpPr>
          <p:nvPr>
            <p:ph type="title"/>
          </p:nvPr>
        </p:nvSpPr>
        <p:spPr>
          <a:xfrm>
            <a:off x="838200" y="681038"/>
            <a:ext cx="10515600" cy="1325563"/>
          </a:xfrm>
        </p:spPr>
        <p:txBody>
          <a:bodyPr/>
          <a:lstStyle/>
          <a:p>
            <a:r>
              <a:rPr lang="en-US" dirty="0">
                <a:solidFill>
                  <a:srgbClr val="C00000"/>
                </a:solidFill>
                <a:latin typeface="Cambria" panose="02040503050406030204" pitchFamily="18" charset="0"/>
                <a:ea typeface="Cambria" panose="02040503050406030204" pitchFamily="18" charset="0"/>
              </a:rPr>
              <a:t>References of This Lecture </a:t>
            </a:r>
          </a:p>
        </p:txBody>
      </p:sp>
      <p:sp>
        <p:nvSpPr>
          <p:cNvPr id="3" name="Content Placeholder 2">
            <a:extLst>
              <a:ext uri="{FF2B5EF4-FFF2-40B4-BE49-F238E27FC236}">
                <a16:creationId xmlns:a16="http://schemas.microsoft.com/office/drawing/2014/main" id="{813ACD2A-348D-455F-B44D-2C7F3701F0A8}"/>
              </a:ext>
            </a:extLst>
          </p:cNvPr>
          <p:cNvSpPr>
            <a:spLocks noGrp="1"/>
          </p:cNvSpPr>
          <p:nvPr>
            <p:ph idx="1"/>
          </p:nvPr>
        </p:nvSpPr>
        <p:spPr>
          <a:xfrm>
            <a:off x="838200" y="2722879"/>
            <a:ext cx="10515600" cy="3454083"/>
          </a:xfrm>
        </p:spPr>
        <p:txBody>
          <a:bodyPr/>
          <a:lstStyle/>
          <a:p>
            <a:r>
              <a:rPr lang="en-US" dirty="0"/>
              <a:t>Starting Out with Python-Third edition--Tony Gaddis</a:t>
            </a:r>
          </a:p>
          <a:p>
            <a:r>
              <a:rPr lang="en-US" dirty="0"/>
              <a:t>Introduction to Python Programming -</a:t>
            </a:r>
            <a:r>
              <a:rPr lang="en-US" dirty="0" err="1"/>
              <a:t>Gowrishankar</a:t>
            </a:r>
            <a:r>
              <a:rPr lang="en-US" dirty="0"/>
              <a:t> S. Veena A. </a:t>
            </a:r>
          </a:p>
        </p:txBody>
      </p:sp>
    </p:spTree>
    <p:extLst>
      <p:ext uri="{BB962C8B-B14F-4D97-AF65-F5344CB8AC3E}">
        <p14:creationId xmlns:p14="http://schemas.microsoft.com/office/powerpoint/2010/main" val="5754819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9B5F6-69AD-479C-844D-71A57099D97C}"/>
              </a:ext>
            </a:extLst>
          </p:cNvPr>
          <p:cNvSpPr>
            <a:spLocks noGrp="1"/>
          </p:cNvSpPr>
          <p:nvPr>
            <p:ph type="title"/>
          </p:nvPr>
        </p:nvSpPr>
        <p:spPr/>
        <p:txBody>
          <a:bodyPr/>
          <a:lstStyle/>
          <a:p>
            <a:r>
              <a:rPr lang="en-US" dirty="0">
                <a:solidFill>
                  <a:srgbClr val="C00000"/>
                </a:solidFill>
                <a:latin typeface="Cambria" panose="02040503050406030204" pitchFamily="18" charset="0"/>
                <a:ea typeface="Cambria" panose="02040503050406030204" pitchFamily="18" charset="0"/>
              </a:rPr>
              <a:t>Storing Classes in Modules </a:t>
            </a:r>
          </a:p>
        </p:txBody>
      </p:sp>
      <p:sp>
        <p:nvSpPr>
          <p:cNvPr id="3" name="Content Placeholder 2">
            <a:extLst>
              <a:ext uri="{FF2B5EF4-FFF2-40B4-BE49-F238E27FC236}">
                <a16:creationId xmlns:a16="http://schemas.microsoft.com/office/drawing/2014/main" id="{B93968AC-D1EE-473F-98D4-8A27F7E189D4}"/>
              </a:ext>
            </a:extLst>
          </p:cNvPr>
          <p:cNvSpPr>
            <a:spLocks noGrp="1"/>
          </p:cNvSpPr>
          <p:nvPr>
            <p:ph idx="1"/>
          </p:nvPr>
        </p:nvSpPr>
        <p:spPr/>
        <p:txBody>
          <a:bodyPr>
            <a:normAutofit fontScale="85000" lnSpcReduction="20000"/>
          </a:bodyPr>
          <a:lstStyle/>
          <a:p>
            <a:pPr>
              <a:lnSpc>
                <a:spcPct val="120000"/>
              </a:lnSpc>
            </a:pPr>
            <a:r>
              <a:rPr lang="en-US" dirty="0"/>
              <a:t>The programs you have seen so far in this chapter have the Coin class definition in the same file as the programming statements that use the Coin class. This approach works fine with </a:t>
            </a:r>
            <a:r>
              <a:rPr lang="en-US" dirty="0">
                <a:solidFill>
                  <a:srgbClr val="C00000"/>
                </a:solidFill>
              </a:rPr>
              <a:t>small programs </a:t>
            </a:r>
            <a:r>
              <a:rPr lang="en-US" dirty="0"/>
              <a:t>that use only one or two classes. As programs use more classes, however, the need to organize those classes becomes greater.</a:t>
            </a:r>
          </a:p>
          <a:p>
            <a:pPr>
              <a:lnSpc>
                <a:spcPct val="120000"/>
              </a:lnSpc>
            </a:pPr>
            <a:r>
              <a:rPr lang="en-US" dirty="0"/>
              <a:t> Programmers commonly organize their class definitions by storing them in </a:t>
            </a:r>
            <a:r>
              <a:rPr lang="en-US" dirty="0">
                <a:solidFill>
                  <a:srgbClr val="C00000"/>
                </a:solidFill>
              </a:rPr>
              <a:t>modules</a:t>
            </a:r>
            <a:r>
              <a:rPr lang="en-US" dirty="0"/>
              <a:t>. Then the modules can be </a:t>
            </a:r>
            <a:r>
              <a:rPr lang="en-US" dirty="0">
                <a:solidFill>
                  <a:srgbClr val="C00000"/>
                </a:solidFill>
              </a:rPr>
              <a:t>imported</a:t>
            </a:r>
            <a:r>
              <a:rPr lang="en-US" dirty="0"/>
              <a:t> into any programs that need to use the classes they contain. For example, suppose we decide to store the Coin class in a module named coin. Program 10-5 shows the contents of the coin.py file. Then, when we need to use the Coin class in a program, we can import the coin module. This is demonstrated in Program 10-6.</a:t>
            </a:r>
          </a:p>
        </p:txBody>
      </p:sp>
    </p:spTree>
    <p:extLst>
      <p:ext uri="{BB962C8B-B14F-4D97-AF65-F5344CB8AC3E}">
        <p14:creationId xmlns:p14="http://schemas.microsoft.com/office/powerpoint/2010/main" val="21035547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FBD436-0932-4E9F-B2D3-AE80B2DD9096}"/>
              </a:ext>
            </a:extLst>
          </p:cNvPr>
          <p:cNvPicPr>
            <a:picLocks noChangeAspect="1"/>
          </p:cNvPicPr>
          <p:nvPr/>
        </p:nvPicPr>
        <p:blipFill rotWithShape="1">
          <a:blip r:embed="rId2"/>
          <a:srcRect l="24759" t="17189" r="36657" b="9237"/>
          <a:stretch/>
        </p:blipFill>
        <p:spPr>
          <a:xfrm>
            <a:off x="2830728" y="110169"/>
            <a:ext cx="6162708" cy="6610119"/>
          </a:xfrm>
          <a:prstGeom prst="rect">
            <a:avLst/>
          </a:prstGeom>
        </p:spPr>
      </p:pic>
    </p:spTree>
    <p:extLst>
      <p:ext uri="{BB962C8B-B14F-4D97-AF65-F5344CB8AC3E}">
        <p14:creationId xmlns:p14="http://schemas.microsoft.com/office/powerpoint/2010/main" val="3193795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5" name="Rectangle 3"/>
          <p:cNvSpPr>
            <a:spLocks noGrp="1" noChangeArrowheads="1"/>
          </p:cNvSpPr>
          <p:nvPr>
            <p:ph type="body" sz="half" idx="1"/>
          </p:nvPr>
        </p:nvSpPr>
        <p:spPr>
          <a:xfrm>
            <a:off x="571500" y="1104900"/>
            <a:ext cx="4114800" cy="4191000"/>
          </a:xfrm>
        </p:spPr>
        <p:txBody>
          <a:bodyPr/>
          <a:lstStyle/>
          <a:p>
            <a:pPr marL="230188" indent="-230188"/>
            <a:r>
              <a:rPr lang="en-US" altLang="en-US" sz="2400" dirty="0"/>
              <a:t>In </a:t>
            </a:r>
            <a:r>
              <a:rPr lang="en-US" altLang="en-US" sz="2400" b="1" dirty="0">
                <a:effectLst>
                  <a:outerShdw blurRad="38100" dist="38100" dir="2700000" algn="tl">
                    <a:srgbClr val="C0C0C0"/>
                  </a:outerShdw>
                </a:effectLst>
              </a:rPr>
              <a:t>object-oriented languages</a:t>
            </a:r>
            <a:r>
              <a:rPr lang="en-US" altLang="en-US" sz="2400" dirty="0"/>
              <a:t>, they are defined together.</a:t>
            </a:r>
          </a:p>
          <a:p>
            <a:pPr lvl="1"/>
            <a:r>
              <a:rPr lang="en-US" altLang="en-US" dirty="0"/>
              <a:t>An object is a collection of attributes and the behaviors that operate on them.</a:t>
            </a:r>
          </a:p>
          <a:p>
            <a:pPr marL="230188" indent="-230188"/>
            <a:r>
              <a:rPr lang="en-US" altLang="en-US" sz="2400" dirty="0"/>
              <a:t>Variables in an object are called </a:t>
            </a:r>
            <a:r>
              <a:rPr lang="en-US" altLang="en-US" sz="2400" b="1" i="1" dirty="0">
                <a:effectLst>
                  <a:outerShdw blurRad="38100" dist="38100" dir="2700000" algn="tl">
                    <a:srgbClr val="C0C0C0"/>
                  </a:outerShdw>
                </a:effectLst>
              </a:rPr>
              <a:t>attributes</a:t>
            </a:r>
            <a:r>
              <a:rPr lang="en-US" altLang="en-US" sz="2400" i="1" dirty="0"/>
              <a:t>.</a:t>
            </a:r>
            <a:endParaRPr lang="en-US" altLang="en-US" sz="2400" dirty="0"/>
          </a:p>
          <a:p>
            <a:pPr marL="230188" indent="-230188"/>
            <a:r>
              <a:rPr lang="en-US" altLang="en-US" sz="2400" dirty="0"/>
              <a:t>Procedures associated with an object are called </a:t>
            </a:r>
            <a:r>
              <a:rPr lang="en-US" altLang="en-US" sz="2400" b="1" i="1" dirty="0">
                <a:effectLst>
                  <a:outerShdw blurRad="38100" dist="38100" dir="2700000" algn="tl">
                    <a:srgbClr val="C0C0C0"/>
                  </a:outerShdw>
                </a:effectLst>
              </a:rPr>
              <a:t>methods</a:t>
            </a:r>
            <a:r>
              <a:rPr lang="en-US" altLang="en-US" sz="2400" dirty="0"/>
              <a:t>.</a:t>
            </a:r>
          </a:p>
        </p:txBody>
      </p:sp>
      <p:sp>
        <p:nvSpPr>
          <p:cNvPr id="458758" name="Rectangle 6"/>
          <p:cNvSpPr>
            <a:spLocks noChangeArrowheads="1"/>
          </p:cNvSpPr>
          <p:nvPr/>
        </p:nvSpPr>
        <p:spPr bwMode="auto">
          <a:xfrm>
            <a:off x="5913120" y="2133600"/>
            <a:ext cx="4526280" cy="4191000"/>
          </a:xfrm>
          <a:prstGeom prst="rect">
            <a:avLst/>
          </a:prstGeom>
          <a:solidFill>
            <a:srgbClr val="B2B2B2"/>
          </a:solidFill>
          <a:ln w="25400">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ar-SA"/>
          </a:p>
        </p:txBody>
      </p:sp>
      <p:grpSp>
        <p:nvGrpSpPr>
          <p:cNvPr id="458759" name="Group 7"/>
          <p:cNvGrpSpPr>
            <a:grpSpLocks/>
          </p:cNvGrpSpPr>
          <p:nvPr/>
        </p:nvGrpSpPr>
        <p:grpSpPr bwMode="auto">
          <a:xfrm>
            <a:off x="6705600" y="2667000"/>
            <a:ext cx="2819400" cy="2514600"/>
            <a:chOff x="3312" y="1728"/>
            <a:chExt cx="1776" cy="1584"/>
          </a:xfrm>
        </p:grpSpPr>
        <p:sp>
          <p:nvSpPr>
            <p:cNvPr id="458760" name="Rectangle 8"/>
            <p:cNvSpPr>
              <a:spLocks noChangeArrowheads="1"/>
            </p:cNvSpPr>
            <p:nvPr/>
          </p:nvSpPr>
          <p:spPr bwMode="auto">
            <a:xfrm>
              <a:off x="3312" y="1728"/>
              <a:ext cx="1776" cy="1584"/>
            </a:xfrm>
            <a:prstGeom prst="rect">
              <a:avLst/>
            </a:prstGeom>
            <a:solidFill>
              <a:srgbClr val="8FF9AB"/>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458761" name="Text Box 9"/>
            <p:cNvSpPr txBox="1">
              <a:spLocks noChangeArrowheads="1"/>
            </p:cNvSpPr>
            <p:nvPr/>
          </p:nvSpPr>
          <p:spPr bwMode="auto">
            <a:xfrm>
              <a:off x="3360" y="1776"/>
              <a:ext cx="1680"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en-US" altLang="en-US" b="1">
                  <a:effectLst>
                    <a:outerShdw blurRad="38100" dist="38100" dir="2700000" algn="tl">
                      <a:srgbClr val="C0C0C0"/>
                    </a:outerShdw>
                  </a:effectLst>
                </a:rPr>
                <a:t>Account</a:t>
              </a:r>
            </a:p>
          </p:txBody>
        </p:sp>
      </p:grpSp>
      <p:sp>
        <p:nvSpPr>
          <p:cNvPr id="458762" name="Rectangle 10"/>
          <p:cNvSpPr>
            <a:spLocks noChangeArrowheads="1"/>
          </p:cNvSpPr>
          <p:nvPr/>
        </p:nvSpPr>
        <p:spPr bwMode="auto">
          <a:xfrm>
            <a:off x="7086600" y="3124200"/>
            <a:ext cx="2819400" cy="2514600"/>
          </a:xfrm>
          <a:prstGeom prst="rect">
            <a:avLst/>
          </a:prstGeom>
          <a:solidFill>
            <a:srgbClr val="8FF9AB"/>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458763" name="Text Box 11"/>
          <p:cNvSpPr txBox="1">
            <a:spLocks noChangeArrowheads="1"/>
          </p:cNvSpPr>
          <p:nvPr/>
        </p:nvSpPr>
        <p:spPr bwMode="auto">
          <a:xfrm>
            <a:off x="7162800" y="3200400"/>
            <a:ext cx="26670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en-US" altLang="en-US" b="1">
                <a:effectLst>
                  <a:outerShdw blurRad="38100" dist="38100" dir="2700000" algn="tl">
                    <a:srgbClr val="C0C0C0"/>
                  </a:outerShdw>
                </a:effectLst>
              </a:rPr>
              <a:t>Account</a:t>
            </a:r>
          </a:p>
        </p:txBody>
      </p:sp>
      <p:sp>
        <p:nvSpPr>
          <p:cNvPr id="458765" name="Rectangle 13"/>
          <p:cNvSpPr>
            <a:spLocks noChangeArrowheads="1"/>
          </p:cNvSpPr>
          <p:nvPr/>
        </p:nvSpPr>
        <p:spPr bwMode="auto">
          <a:xfrm>
            <a:off x="7391400" y="3581400"/>
            <a:ext cx="2819400" cy="2514600"/>
          </a:xfrm>
          <a:prstGeom prst="rect">
            <a:avLst/>
          </a:prstGeom>
          <a:solidFill>
            <a:srgbClr val="8FF9AB"/>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458766" name="Text Box 14"/>
          <p:cNvSpPr txBox="1">
            <a:spLocks noChangeArrowheads="1"/>
          </p:cNvSpPr>
          <p:nvPr/>
        </p:nvSpPr>
        <p:spPr bwMode="auto">
          <a:xfrm>
            <a:off x="7467600" y="3657600"/>
            <a:ext cx="26670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en-US" altLang="en-US" b="1">
                <a:effectLst>
                  <a:outerShdw blurRad="38100" dist="38100" dir="2700000" algn="tl">
                    <a:srgbClr val="C0C0C0"/>
                  </a:outerShdw>
                </a:effectLst>
              </a:rPr>
              <a:t>Account</a:t>
            </a:r>
          </a:p>
        </p:txBody>
      </p:sp>
      <p:grpSp>
        <p:nvGrpSpPr>
          <p:cNvPr id="458770" name="Group 18"/>
          <p:cNvGrpSpPr>
            <a:grpSpLocks/>
          </p:cNvGrpSpPr>
          <p:nvPr/>
        </p:nvGrpSpPr>
        <p:grpSpPr bwMode="auto">
          <a:xfrm>
            <a:off x="7772400" y="4648200"/>
            <a:ext cx="2057400" cy="381000"/>
            <a:chOff x="3792" y="3120"/>
            <a:chExt cx="1296" cy="240"/>
          </a:xfrm>
        </p:grpSpPr>
        <p:sp>
          <p:nvSpPr>
            <p:cNvPr id="458771" name="Rectangle 19"/>
            <p:cNvSpPr>
              <a:spLocks noChangeArrowheads="1"/>
            </p:cNvSpPr>
            <p:nvPr/>
          </p:nvSpPr>
          <p:spPr bwMode="auto">
            <a:xfrm>
              <a:off x="3792" y="3120"/>
              <a:ext cx="1296" cy="24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ar-SA"/>
            </a:p>
          </p:txBody>
        </p:sp>
        <p:sp>
          <p:nvSpPr>
            <p:cNvPr id="458772" name="Text Box 20"/>
            <p:cNvSpPr txBox="1">
              <a:spLocks noChangeArrowheads="1"/>
            </p:cNvSpPr>
            <p:nvPr/>
          </p:nvSpPr>
          <p:spPr bwMode="auto">
            <a:xfrm>
              <a:off x="3794" y="3120"/>
              <a:ext cx="61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lang="en-US" altLang="en-US"/>
                <a:t>balance:</a:t>
              </a:r>
            </a:p>
          </p:txBody>
        </p:sp>
      </p:grpSp>
      <p:grpSp>
        <p:nvGrpSpPr>
          <p:cNvPr id="458773" name="Group 21"/>
          <p:cNvGrpSpPr>
            <a:grpSpLocks/>
          </p:cNvGrpSpPr>
          <p:nvPr/>
        </p:nvGrpSpPr>
        <p:grpSpPr bwMode="auto">
          <a:xfrm>
            <a:off x="7772400" y="4191000"/>
            <a:ext cx="2057400" cy="381000"/>
            <a:chOff x="3792" y="3120"/>
            <a:chExt cx="1296" cy="240"/>
          </a:xfrm>
        </p:grpSpPr>
        <p:sp>
          <p:nvSpPr>
            <p:cNvPr id="458774" name="Rectangle 22"/>
            <p:cNvSpPr>
              <a:spLocks noChangeArrowheads="1"/>
            </p:cNvSpPr>
            <p:nvPr/>
          </p:nvSpPr>
          <p:spPr bwMode="auto">
            <a:xfrm>
              <a:off x="3792" y="3120"/>
              <a:ext cx="1296" cy="24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ar-SA"/>
            </a:p>
          </p:txBody>
        </p:sp>
        <p:sp>
          <p:nvSpPr>
            <p:cNvPr id="458775" name="Text Box 23"/>
            <p:cNvSpPr txBox="1">
              <a:spLocks noChangeArrowheads="1"/>
            </p:cNvSpPr>
            <p:nvPr/>
          </p:nvSpPr>
          <p:spPr bwMode="auto">
            <a:xfrm>
              <a:off x="3792" y="3120"/>
              <a:ext cx="625"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lang="en-US" altLang="en-US"/>
                <a:t>number:</a:t>
              </a:r>
            </a:p>
          </p:txBody>
        </p:sp>
      </p:grpSp>
      <p:sp>
        <p:nvSpPr>
          <p:cNvPr id="458776" name="Text Box 24"/>
          <p:cNvSpPr txBox="1">
            <a:spLocks noChangeArrowheads="1"/>
          </p:cNvSpPr>
          <p:nvPr/>
        </p:nvSpPr>
        <p:spPr bwMode="auto">
          <a:xfrm>
            <a:off x="6324600" y="2209800"/>
            <a:ext cx="26670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en-US" altLang="en-US" b="1" dirty="0" err="1">
                <a:effectLst>
                  <a:outerShdw blurRad="38100" dist="38100" dir="2700000" algn="tl">
                    <a:srgbClr val="C0C0C0"/>
                  </a:outerShdw>
                </a:effectLst>
              </a:rPr>
              <a:t>BankAccount</a:t>
            </a:r>
            <a:endParaRPr lang="en-US" altLang="en-US" b="1" dirty="0">
              <a:effectLst>
                <a:outerShdw blurRad="38100" dist="38100" dir="2700000" algn="tl">
                  <a:srgbClr val="C0C0C0"/>
                </a:outerShdw>
              </a:effectLst>
            </a:endParaRPr>
          </a:p>
        </p:txBody>
      </p:sp>
      <p:grpSp>
        <p:nvGrpSpPr>
          <p:cNvPr id="458777" name="Group 25"/>
          <p:cNvGrpSpPr>
            <a:grpSpLocks/>
          </p:cNvGrpSpPr>
          <p:nvPr/>
        </p:nvGrpSpPr>
        <p:grpSpPr bwMode="auto">
          <a:xfrm>
            <a:off x="7772400" y="5105400"/>
            <a:ext cx="1295400" cy="381000"/>
            <a:chOff x="3816" y="2088"/>
            <a:chExt cx="936" cy="264"/>
          </a:xfrm>
        </p:grpSpPr>
        <p:sp>
          <p:nvSpPr>
            <p:cNvPr id="458778" name="Rectangle 26"/>
            <p:cNvSpPr>
              <a:spLocks noChangeArrowheads="1"/>
            </p:cNvSpPr>
            <p:nvPr/>
          </p:nvSpPr>
          <p:spPr bwMode="auto">
            <a:xfrm>
              <a:off x="3824" y="2088"/>
              <a:ext cx="928" cy="264"/>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ar-SA"/>
            </a:p>
          </p:txBody>
        </p:sp>
        <p:sp>
          <p:nvSpPr>
            <p:cNvPr id="458779" name="Text Box 27"/>
            <p:cNvSpPr txBox="1">
              <a:spLocks noChangeArrowheads="1"/>
            </p:cNvSpPr>
            <p:nvPr/>
          </p:nvSpPr>
          <p:spPr bwMode="auto">
            <a:xfrm>
              <a:off x="3816" y="2088"/>
              <a:ext cx="920"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r>
                <a:rPr lang="en-US" altLang="en-US"/>
                <a:t>deposit()</a:t>
              </a:r>
            </a:p>
          </p:txBody>
        </p:sp>
      </p:grpSp>
      <p:grpSp>
        <p:nvGrpSpPr>
          <p:cNvPr id="458780" name="Group 28"/>
          <p:cNvGrpSpPr>
            <a:grpSpLocks/>
          </p:cNvGrpSpPr>
          <p:nvPr/>
        </p:nvGrpSpPr>
        <p:grpSpPr bwMode="auto">
          <a:xfrm>
            <a:off x="7772400" y="5562600"/>
            <a:ext cx="1295400" cy="381000"/>
            <a:chOff x="3816" y="2088"/>
            <a:chExt cx="936" cy="264"/>
          </a:xfrm>
        </p:grpSpPr>
        <p:sp>
          <p:nvSpPr>
            <p:cNvPr id="458781" name="Rectangle 29"/>
            <p:cNvSpPr>
              <a:spLocks noChangeArrowheads="1"/>
            </p:cNvSpPr>
            <p:nvPr/>
          </p:nvSpPr>
          <p:spPr bwMode="auto">
            <a:xfrm>
              <a:off x="3824" y="2088"/>
              <a:ext cx="928" cy="264"/>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ar-SA"/>
            </a:p>
          </p:txBody>
        </p:sp>
        <p:sp>
          <p:nvSpPr>
            <p:cNvPr id="458782" name="Text Box 30"/>
            <p:cNvSpPr txBox="1">
              <a:spLocks noChangeArrowheads="1"/>
            </p:cNvSpPr>
            <p:nvPr/>
          </p:nvSpPr>
          <p:spPr bwMode="auto">
            <a:xfrm>
              <a:off x="3816" y="2088"/>
              <a:ext cx="920"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r>
                <a:rPr lang="en-US" altLang="en-US"/>
                <a:t>withdraw()</a:t>
              </a:r>
            </a:p>
          </p:txBody>
        </p:sp>
      </p:grpSp>
    </p:spTree>
    <p:extLst>
      <p:ext uri="{BB962C8B-B14F-4D97-AF65-F5344CB8AC3E}">
        <p14:creationId xmlns:p14="http://schemas.microsoft.com/office/powerpoint/2010/main" val="4537089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1026"/>
          <p:cNvSpPr>
            <a:spLocks noGrp="1" noChangeArrowheads="1"/>
          </p:cNvSpPr>
          <p:nvPr>
            <p:ph type="title"/>
          </p:nvPr>
        </p:nvSpPr>
        <p:spPr>
          <a:xfrm>
            <a:off x="540499" y="204787"/>
            <a:ext cx="7457961" cy="900113"/>
          </a:xfrm>
        </p:spPr>
        <p:txBody>
          <a:bodyPr/>
          <a:lstStyle/>
          <a:p>
            <a:r>
              <a:rPr lang="en-US" altLang="en-US" dirty="0">
                <a:solidFill>
                  <a:srgbClr val="C00000"/>
                </a:solidFill>
                <a:latin typeface="Cambria" panose="02040503050406030204" pitchFamily="18" charset="0"/>
                <a:ea typeface="Cambria" panose="02040503050406030204" pitchFamily="18" charset="0"/>
              </a:rPr>
              <a:t>Bank Example</a:t>
            </a:r>
          </a:p>
        </p:txBody>
      </p:sp>
      <p:sp>
        <p:nvSpPr>
          <p:cNvPr id="381955" name="Rectangle 1027"/>
          <p:cNvSpPr>
            <a:spLocks noGrp="1" noChangeArrowheads="1"/>
          </p:cNvSpPr>
          <p:nvPr>
            <p:ph type="body" idx="1"/>
          </p:nvPr>
        </p:nvSpPr>
        <p:spPr>
          <a:xfrm>
            <a:off x="507999" y="1524000"/>
            <a:ext cx="3797039" cy="4184469"/>
          </a:xfrm>
        </p:spPr>
        <p:txBody>
          <a:bodyPr>
            <a:normAutofit fontScale="92500"/>
          </a:bodyPr>
          <a:lstStyle/>
          <a:p>
            <a:r>
              <a:rPr lang="en-US" altLang="en-US" dirty="0"/>
              <a:t>The “</a:t>
            </a:r>
            <a:r>
              <a:rPr lang="en-US" altLang="en-US" dirty="0" err="1"/>
              <a:t>BankAccount</a:t>
            </a:r>
            <a:r>
              <a:rPr lang="en-US" altLang="en-US" dirty="0"/>
              <a:t>" class describes the attributes and behaviors of bank accounts.</a:t>
            </a:r>
          </a:p>
          <a:p>
            <a:r>
              <a:rPr lang="en-US" altLang="en-US" dirty="0"/>
              <a:t>The “</a:t>
            </a:r>
            <a:r>
              <a:rPr lang="en-US" altLang="en-US" dirty="0" err="1"/>
              <a:t>BankAccount</a:t>
            </a:r>
            <a:r>
              <a:rPr lang="en-US" altLang="en-US" dirty="0"/>
              <a:t>” class defines two state variables (account number and balance) and two methods (deposit and withdraw).</a:t>
            </a:r>
          </a:p>
        </p:txBody>
      </p:sp>
      <p:sp>
        <p:nvSpPr>
          <p:cNvPr id="381956" name="Rectangle 1028"/>
          <p:cNvSpPr>
            <a:spLocks noChangeArrowheads="1"/>
          </p:cNvSpPr>
          <p:nvPr/>
        </p:nvSpPr>
        <p:spPr bwMode="auto">
          <a:xfrm>
            <a:off x="4886960" y="1524000"/>
            <a:ext cx="3111500" cy="3695700"/>
          </a:xfrm>
          <a:prstGeom prst="rect">
            <a:avLst/>
          </a:prstGeom>
          <a:solidFill>
            <a:srgbClr val="8FF9AB"/>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381958" name="Text Box 1030"/>
          <p:cNvSpPr txBox="1">
            <a:spLocks noChangeArrowheads="1"/>
          </p:cNvSpPr>
          <p:nvPr/>
        </p:nvSpPr>
        <p:spPr bwMode="auto">
          <a:xfrm>
            <a:off x="5344160" y="1676400"/>
            <a:ext cx="2336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en-US" altLang="en-US" b="1" dirty="0">
                <a:effectLst>
                  <a:outerShdw blurRad="38100" dist="38100" dir="2700000" algn="tl">
                    <a:srgbClr val="C0C0C0"/>
                  </a:outerShdw>
                </a:effectLst>
              </a:rPr>
              <a:t>class: </a:t>
            </a:r>
            <a:r>
              <a:rPr lang="en-US" altLang="en-US" b="1" dirty="0" err="1">
                <a:effectLst>
                  <a:outerShdw blurRad="38100" dist="38100" dir="2700000" algn="tl">
                    <a:srgbClr val="C0C0C0"/>
                  </a:outerShdw>
                </a:effectLst>
              </a:rPr>
              <a:t>BankAccount</a:t>
            </a:r>
            <a:endParaRPr lang="en-US" altLang="en-US" b="1" dirty="0">
              <a:effectLst>
                <a:outerShdw blurRad="38100" dist="38100" dir="2700000" algn="tl">
                  <a:srgbClr val="C0C0C0"/>
                </a:outerShdw>
              </a:effectLst>
            </a:endParaRPr>
          </a:p>
        </p:txBody>
      </p:sp>
      <p:grpSp>
        <p:nvGrpSpPr>
          <p:cNvPr id="381961" name="Group 1033"/>
          <p:cNvGrpSpPr>
            <a:grpSpLocks/>
          </p:cNvGrpSpPr>
          <p:nvPr/>
        </p:nvGrpSpPr>
        <p:grpSpPr bwMode="auto">
          <a:xfrm>
            <a:off x="5267960" y="3505200"/>
            <a:ext cx="1752600" cy="450850"/>
            <a:chOff x="3816" y="2088"/>
            <a:chExt cx="936" cy="264"/>
          </a:xfrm>
        </p:grpSpPr>
        <p:sp>
          <p:nvSpPr>
            <p:cNvPr id="381960" name="Rectangle 1032"/>
            <p:cNvSpPr>
              <a:spLocks noChangeArrowheads="1"/>
            </p:cNvSpPr>
            <p:nvPr/>
          </p:nvSpPr>
          <p:spPr bwMode="auto">
            <a:xfrm>
              <a:off x="3824" y="2088"/>
              <a:ext cx="928" cy="264"/>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ar-SA"/>
            </a:p>
          </p:txBody>
        </p:sp>
        <p:sp>
          <p:nvSpPr>
            <p:cNvPr id="381959" name="Text Box 1031"/>
            <p:cNvSpPr txBox="1">
              <a:spLocks noChangeArrowheads="1"/>
            </p:cNvSpPr>
            <p:nvPr/>
          </p:nvSpPr>
          <p:spPr bwMode="auto">
            <a:xfrm>
              <a:off x="3816" y="2088"/>
              <a:ext cx="920"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r>
                <a:rPr lang="en-US" altLang="en-US" dirty="0"/>
                <a:t>deposit()</a:t>
              </a:r>
            </a:p>
          </p:txBody>
        </p:sp>
      </p:grpSp>
      <p:grpSp>
        <p:nvGrpSpPr>
          <p:cNvPr id="381962" name="Group 1034"/>
          <p:cNvGrpSpPr>
            <a:grpSpLocks/>
          </p:cNvGrpSpPr>
          <p:nvPr/>
        </p:nvGrpSpPr>
        <p:grpSpPr bwMode="auto">
          <a:xfrm>
            <a:off x="5267960" y="4191000"/>
            <a:ext cx="1752600" cy="457200"/>
            <a:chOff x="3816" y="2088"/>
            <a:chExt cx="936" cy="264"/>
          </a:xfrm>
        </p:grpSpPr>
        <p:sp>
          <p:nvSpPr>
            <p:cNvPr id="381963" name="Rectangle 1035"/>
            <p:cNvSpPr>
              <a:spLocks noChangeArrowheads="1"/>
            </p:cNvSpPr>
            <p:nvPr/>
          </p:nvSpPr>
          <p:spPr bwMode="auto">
            <a:xfrm>
              <a:off x="3824" y="2088"/>
              <a:ext cx="928" cy="264"/>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ar-SA"/>
            </a:p>
          </p:txBody>
        </p:sp>
        <p:sp>
          <p:nvSpPr>
            <p:cNvPr id="381964" name="Text Box 1036"/>
            <p:cNvSpPr txBox="1">
              <a:spLocks noChangeArrowheads="1"/>
            </p:cNvSpPr>
            <p:nvPr/>
          </p:nvSpPr>
          <p:spPr bwMode="auto">
            <a:xfrm>
              <a:off x="3816" y="2088"/>
              <a:ext cx="920"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r>
                <a:rPr lang="en-US" altLang="en-US" dirty="0"/>
                <a:t>withdraw()</a:t>
              </a:r>
            </a:p>
          </p:txBody>
        </p:sp>
      </p:grpSp>
      <p:grpSp>
        <p:nvGrpSpPr>
          <p:cNvPr id="381967" name="Group 1039"/>
          <p:cNvGrpSpPr>
            <a:grpSpLocks/>
          </p:cNvGrpSpPr>
          <p:nvPr/>
        </p:nvGrpSpPr>
        <p:grpSpPr bwMode="auto">
          <a:xfrm>
            <a:off x="5267960" y="2895600"/>
            <a:ext cx="2057400" cy="381000"/>
            <a:chOff x="3792" y="3120"/>
            <a:chExt cx="1296" cy="240"/>
          </a:xfrm>
        </p:grpSpPr>
        <p:sp>
          <p:nvSpPr>
            <p:cNvPr id="381966" name="Rectangle 1038"/>
            <p:cNvSpPr>
              <a:spLocks noChangeArrowheads="1"/>
            </p:cNvSpPr>
            <p:nvPr/>
          </p:nvSpPr>
          <p:spPr bwMode="auto">
            <a:xfrm>
              <a:off x="3792" y="3120"/>
              <a:ext cx="1296" cy="24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ar-SA"/>
            </a:p>
          </p:txBody>
        </p:sp>
        <p:sp>
          <p:nvSpPr>
            <p:cNvPr id="381965" name="Text Box 1037"/>
            <p:cNvSpPr txBox="1">
              <a:spLocks noChangeArrowheads="1"/>
            </p:cNvSpPr>
            <p:nvPr/>
          </p:nvSpPr>
          <p:spPr bwMode="auto">
            <a:xfrm>
              <a:off x="3794" y="3120"/>
              <a:ext cx="61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lang="en-US" altLang="en-US" dirty="0"/>
                <a:t>balance:</a:t>
              </a:r>
            </a:p>
          </p:txBody>
        </p:sp>
      </p:grpSp>
      <p:grpSp>
        <p:nvGrpSpPr>
          <p:cNvPr id="381968" name="Group 1040"/>
          <p:cNvGrpSpPr>
            <a:grpSpLocks/>
          </p:cNvGrpSpPr>
          <p:nvPr/>
        </p:nvGrpSpPr>
        <p:grpSpPr bwMode="auto">
          <a:xfrm>
            <a:off x="5267960" y="2286000"/>
            <a:ext cx="2057400" cy="381000"/>
            <a:chOff x="3792" y="3120"/>
            <a:chExt cx="1296" cy="240"/>
          </a:xfrm>
        </p:grpSpPr>
        <p:sp>
          <p:nvSpPr>
            <p:cNvPr id="381969" name="Rectangle 1041"/>
            <p:cNvSpPr>
              <a:spLocks noChangeArrowheads="1"/>
            </p:cNvSpPr>
            <p:nvPr/>
          </p:nvSpPr>
          <p:spPr bwMode="auto">
            <a:xfrm>
              <a:off x="3792" y="3120"/>
              <a:ext cx="1296" cy="24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ar-SA"/>
            </a:p>
          </p:txBody>
        </p:sp>
        <p:sp>
          <p:nvSpPr>
            <p:cNvPr id="381970" name="Text Box 1042"/>
            <p:cNvSpPr txBox="1">
              <a:spLocks noChangeArrowheads="1"/>
            </p:cNvSpPr>
            <p:nvPr/>
          </p:nvSpPr>
          <p:spPr bwMode="auto">
            <a:xfrm>
              <a:off x="3792" y="3120"/>
              <a:ext cx="625"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lang="en-US" altLang="en-US" dirty="0"/>
                <a:t>number:</a:t>
              </a:r>
            </a:p>
          </p:txBody>
        </p:sp>
      </p:grpSp>
      <p:sp>
        <p:nvSpPr>
          <p:cNvPr id="42" name="Rectangle 6">
            <a:extLst>
              <a:ext uri="{FF2B5EF4-FFF2-40B4-BE49-F238E27FC236}">
                <a16:creationId xmlns:a16="http://schemas.microsoft.com/office/drawing/2014/main" id="{7D38AEC7-4C32-466F-8570-8517C945FBDA}"/>
              </a:ext>
            </a:extLst>
          </p:cNvPr>
          <p:cNvSpPr>
            <a:spLocks noChangeArrowheads="1"/>
          </p:cNvSpPr>
          <p:nvPr/>
        </p:nvSpPr>
        <p:spPr bwMode="auto">
          <a:xfrm>
            <a:off x="7691120" y="2225040"/>
            <a:ext cx="4526280" cy="4191000"/>
          </a:xfrm>
          <a:prstGeom prst="rect">
            <a:avLst/>
          </a:prstGeom>
          <a:solidFill>
            <a:srgbClr val="B2B2B2"/>
          </a:solidFill>
          <a:ln w="25400">
            <a:solidFill>
              <a:schemeClr val="tx1"/>
            </a:solidFill>
            <a:miter lim="800000"/>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ar-SA"/>
          </a:p>
        </p:txBody>
      </p:sp>
      <p:grpSp>
        <p:nvGrpSpPr>
          <p:cNvPr id="43" name="Group 7">
            <a:extLst>
              <a:ext uri="{FF2B5EF4-FFF2-40B4-BE49-F238E27FC236}">
                <a16:creationId xmlns:a16="http://schemas.microsoft.com/office/drawing/2014/main" id="{F5FACA73-FA0C-419E-90DB-178168BEC029}"/>
              </a:ext>
            </a:extLst>
          </p:cNvPr>
          <p:cNvGrpSpPr>
            <a:grpSpLocks/>
          </p:cNvGrpSpPr>
          <p:nvPr/>
        </p:nvGrpSpPr>
        <p:grpSpPr bwMode="auto">
          <a:xfrm>
            <a:off x="8483600" y="2758440"/>
            <a:ext cx="2819400" cy="2514600"/>
            <a:chOff x="3312" y="1728"/>
            <a:chExt cx="1776" cy="1584"/>
          </a:xfrm>
        </p:grpSpPr>
        <p:sp>
          <p:nvSpPr>
            <p:cNvPr id="44" name="Rectangle 8">
              <a:extLst>
                <a:ext uri="{FF2B5EF4-FFF2-40B4-BE49-F238E27FC236}">
                  <a16:creationId xmlns:a16="http://schemas.microsoft.com/office/drawing/2014/main" id="{11DFD0E1-FF46-4F27-B883-70D5D08F1830}"/>
                </a:ext>
              </a:extLst>
            </p:cNvPr>
            <p:cNvSpPr>
              <a:spLocks noChangeArrowheads="1"/>
            </p:cNvSpPr>
            <p:nvPr/>
          </p:nvSpPr>
          <p:spPr bwMode="auto">
            <a:xfrm>
              <a:off x="3312" y="1728"/>
              <a:ext cx="1776" cy="1584"/>
            </a:xfrm>
            <a:prstGeom prst="rect">
              <a:avLst/>
            </a:prstGeom>
            <a:solidFill>
              <a:srgbClr val="8FF9AB"/>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45" name="Text Box 9">
              <a:extLst>
                <a:ext uri="{FF2B5EF4-FFF2-40B4-BE49-F238E27FC236}">
                  <a16:creationId xmlns:a16="http://schemas.microsoft.com/office/drawing/2014/main" id="{9886923C-8ACA-4A42-AB6B-F5409746BEFA}"/>
                </a:ext>
              </a:extLst>
            </p:cNvPr>
            <p:cNvSpPr txBox="1">
              <a:spLocks noChangeArrowheads="1"/>
            </p:cNvSpPr>
            <p:nvPr/>
          </p:nvSpPr>
          <p:spPr bwMode="auto">
            <a:xfrm>
              <a:off x="3360" y="1776"/>
              <a:ext cx="1680"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en-US" altLang="en-US" b="1">
                  <a:effectLst>
                    <a:outerShdw blurRad="38100" dist="38100" dir="2700000" algn="tl">
                      <a:srgbClr val="C0C0C0"/>
                    </a:outerShdw>
                  </a:effectLst>
                </a:rPr>
                <a:t>Account</a:t>
              </a:r>
            </a:p>
          </p:txBody>
        </p:sp>
      </p:grpSp>
      <p:sp>
        <p:nvSpPr>
          <p:cNvPr id="46" name="Rectangle 10">
            <a:extLst>
              <a:ext uri="{FF2B5EF4-FFF2-40B4-BE49-F238E27FC236}">
                <a16:creationId xmlns:a16="http://schemas.microsoft.com/office/drawing/2014/main" id="{4AF42ED6-DB22-404E-9A20-92347E0EFF14}"/>
              </a:ext>
            </a:extLst>
          </p:cNvPr>
          <p:cNvSpPr>
            <a:spLocks noChangeArrowheads="1"/>
          </p:cNvSpPr>
          <p:nvPr/>
        </p:nvSpPr>
        <p:spPr bwMode="auto">
          <a:xfrm>
            <a:off x="8864600" y="3215640"/>
            <a:ext cx="2819400" cy="2514600"/>
          </a:xfrm>
          <a:prstGeom prst="rect">
            <a:avLst/>
          </a:prstGeom>
          <a:solidFill>
            <a:srgbClr val="8FF9AB"/>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47" name="Text Box 11">
            <a:extLst>
              <a:ext uri="{FF2B5EF4-FFF2-40B4-BE49-F238E27FC236}">
                <a16:creationId xmlns:a16="http://schemas.microsoft.com/office/drawing/2014/main" id="{C8DE49F5-88FA-4417-89D3-D63EB2F68BAD}"/>
              </a:ext>
            </a:extLst>
          </p:cNvPr>
          <p:cNvSpPr txBox="1">
            <a:spLocks noChangeArrowheads="1"/>
          </p:cNvSpPr>
          <p:nvPr/>
        </p:nvSpPr>
        <p:spPr bwMode="auto">
          <a:xfrm>
            <a:off x="8940800" y="3291840"/>
            <a:ext cx="26670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en-US" altLang="en-US" b="1">
                <a:effectLst>
                  <a:outerShdw blurRad="38100" dist="38100" dir="2700000" algn="tl">
                    <a:srgbClr val="C0C0C0"/>
                  </a:outerShdw>
                </a:effectLst>
              </a:rPr>
              <a:t>Account</a:t>
            </a:r>
          </a:p>
        </p:txBody>
      </p:sp>
      <p:sp>
        <p:nvSpPr>
          <p:cNvPr id="48" name="Rectangle 13">
            <a:extLst>
              <a:ext uri="{FF2B5EF4-FFF2-40B4-BE49-F238E27FC236}">
                <a16:creationId xmlns:a16="http://schemas.microsoft.com/office/drawing/2014/main" id="{9BE66EC8-18C8-4301-AA5F-E293EA555744}"/>
              </a:ext>
            </a:extLst>
          </p:cNvPr>
          <p:cNvSpPr>
            <a:spLocks noChangeArrowheads="1"/>
          </p:cNvSpPr>
          <p:nvPr/>
        </p:nvSpPr>
        <p:spPr bwMode="auto">
          <a:xfrm>
            <a:off x="9169400" y="3672840"/>
            <a:ext cx="2819400" cy="2514600"/>
          </a:xfrm>
          <a:prstGeom prst="rect">
            <a:avLst/>
          </a:prstGeom>
          <a:solidFill>
            <a:srgbClr val="8FF9AB"/>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49" name="Text Box 14">
            <a:extLst>
              <a:ext uri="{FF2B5EF4-FFF2-40B4-BE49-F238E27FC236}">
                <a16:creationId xmlns:a16="http://schemas.microsoft.com/office/drawing/2014/main" id="{8259071B-B112-43E7-9484-1DCCA15ADD9D}"/>
              </a:ext>
            </a:extLst>
          </p:cNvPr>
          <p:cNvSpPr txBox="1">
            <a:spLocks noChangeArrowheads="1"/>
          </p:cNvSpPr>
          <p:nvPr/>
        </p:nvSpPr>
        <p:spPr bwMode="auto">
          <a:xfrm>
            <a:off x="9245600" y="3749040"/>
            <a:ext cx="26670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en-US" altLang="en-US" b="1">
                <a:effectLst>
                  <a:outerShdw blurRad="38100" dist="38100" dir="2700000" algn="tl">
                    <a:srgbClr val="C0C0C0"/>
                  </a:outerShdw>
                </a:effectLst>
              </a:rPr>
              <a:t>Account</a:t>
            </a:r>
          </a:p>
        </p:txBody>
      </p:sp>
      <p:grpSp>
        <p:nvGrpSpPr>
          <p:cNvPr id="50" name="Group 18">
            <a:extLst>
              <a:ext uri="{FF2B5EF4-FFF2-40B4-BE49-F238E27FC236}">
                <a16:creationId xmlns:a16="http://schemas.microsoft.com/office/drawing/2014/main" id="{20C852B8-D7EC-4535-9980-64C4DD695A84}"/>
              </a:ext>
            </a:extLst>
          </p:cNvPr>
          <p:cNvGrpSpPr>
            <a:grpSpLocks/>
          </p:cNvGrpSpPr>
          <p:nvPr/>
        </p:nvGrpSpPr>
        <p:grpSpPr bwMode="auto">
          <a:xfrm>
            <a:off x="9550400" y="4739640"/>
            <a:ext cx="2057400" cy="381000"/>
            <a:chOff x="3792" y="3120"/>
            <a:chExt cx="1296" cy="240"/>
          </a:xfrm>
        </p:grpSpPr>
        <p:sp>
          <p:nvSpPr>
            <p:cNvPr id="51" name="Rectangle 19">
              <a:extLst>
                <a:ext uri="{FF2B5EF4-FFF2-40B4-BE49-F238E27FC236}">
                  <a16:creationId xmlns:a16="http://schemas.microsoft.com/office/drawing/2014/main" id="{51969F27-9831-44F7-B0F6-96956371B920}"/>
                </a:ext>
              </a:extLst>
            </p:cNvPr>
            <p:cNvSpPr>
              <a:spLocks noChangeArrowheads="1"/>
            </p:cNvSpPr>
            <p:nvPr/>
          </p:nvSpPr>
          <p:spPr bwMode="auto">
            <a:xfrm>
              <a:off x="3792" y="3120"/>
              <a:ext cx="1296" cy="24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ar-SA"/>
            </a:p>
          </p:txBody>
        </p:sp>
        <p:sp>
          <p:nvSpPr>
            <p:cNvPr id="52" name="Text Box 20">
              <a:extLst>
                <a:ext uri="{FF2B5EF4-FFF2-40B4-BE49-F238E27FC236}">
                  <a16:creationId xmlns:a16="http://schemas.microsoft.com/office/drawing/2014/main" id="{A826A91E-3543-4807-BF6F-C54050BE0F75}"/>
                </a:ext>
              </a:extLst>
            </p:cNvPr>
            <p:cNvSpPr txBox="1">
              <a:spLocks noChangeArrowheads="1"/>
            </p:cNvSpPr>
            <p:nvPr/>
          </p:nvSpPr>
          <p:spPr bwMode="auto">
            <a:xfrm>
              <a:off x="3794" y="3120"/>
              <a:ext cx="61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lang="en-US" altLang="en-US"/>
                <a:t>balance:</a:t>
              </a:r>
            </a:p>
          </p:txBody>
        </p:sp>
      </p:grpSp>
      <p:grpSp>
        <p:nvGrpSpPr>
          <p:cNvPr id="53" name="Group 21">
            <a:extLst>
              <a:ext uri="{FF2B5EF4-FFF2-40B4-BE49-F238E27FC236}">
                <a16:creationId xmlns:a16="http://schemas.microsoft.com/office/drawing/2014/main" id="{FE110EBC-FE40-4C7C-8F7A-E66D37AC2E7E}"/>
              </a:ext>
            </a:extLst>
          </p:cNvPr>
          <p:cNvGrpSpPr>
            <a:grpSpLocks/>
          </p:cNvGrpSpPr>
          <p:nvPr/>
        </p:nvGrpSpPr>
        <p:grpSpPr bwMode="auto">
          <a:xfrm>
            <a:off x="9550400" y="4282440"/>
            <a:ext cx="2057400" cy="381000"/>
            <a:chOff x="3792" y="3120"/>
            <a:chExt cx="1296" cy="240"/>
          </a:xfrm>
        </p:grpSpPr>
        <p:sp>
          <p:nvSpPr>
            <p:cNvPr id="54" name="Rectangle 22">
              <a:extLst>
                <a:ext uri="{FF2B5EF4-FFF2-40B4-BE49-F238E27FC236}">
                  <a16:creationId xmlns:a16="http://schemas.microsoft.com/office/drawing/2014/main" id="{20BF6FC3-3A57-4E75-936F-696551B80292}"/>
                </a:ext>
              </a:extLst>
            </p:cNvPr>
            <p:cNvSpPr>
              <a:spLocks noChangeArrowheads="1"/>
            </p:cNvSpPr>
            <p:nvPr/>
          </p:nvSpPr>
          <p:spPr bwMode="auto">
            <a:xfrm>
              <a:off x="3792" y="3120"/>
              <a:ext cx="1296" cy="24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ar-SA"/>
            </a:p>
          </p:txBody>
        </p:sp>
        <p:sp>
          <p:nvSpPr>
            <p:cNvPr id="55" name="Text Box 23">
              <a:extLst>
                <a:ext uri="{FF2B5EF4-FFF2-40B4-BE49-F238E27FC236}">
                  <a16:creationId xmlns:a16="http://schemas.microsoft.com/office/drawing/2014/main" id="{0FE6C525-0EFB-4812-8E72-21436E106ADE}"/>
                </a:ext>
              </a:extLst>
            </p:cNvPr>
            <p:cNvSpPr txBox="1">
              <a:spLocks noChangeArrowheads="1"/>
            </p:cNvSpPr>
            <p:nvPr/>
          </p:nvSpPr>
          <p:spPr bwMode="auto">
            <a:xfrm>
              <a:off x="3792" y="3120"/>
              <a:ext cx="625"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lang="en-US" altLang="en-US"/>
                <a:t>number:</a:t>
              </a:r>
            </a:p>
          </p:txBody>
        </p:sp>
      </p:grpSp>
      <p:sp>
        <p:nvSpPr>
          <p:cNvPr id="56" name="Text Box 24">
            <a:extLst>
              <a:ext uri="{FF2B5EF4-FFF2-40B4-BE49-F238E27FC236}">
                <a16:creationId xmlns:a16="http://schemas.microsoft.com/office/drawing/2014/main" id="{7F749938-8CF5-4D0E-A8FF-66DC8CCC5F09}"/>
              </a:ext>
            </a:extLst>
          </p:cNvPr>
          <p:cNvSpPr txBox="1">
            <a:spLocks noChangeArrowheads="1"/>
          </p:cNvSpPr>
          <p:nvPr/>
        </p:nvSpPr>
        <p:spPr bwMode="auto">
          <a:xfrm>
            <a:off x="8102600" y="2301240"/>
            <a:ext cx="26670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en-US" altLang="en-US" b="1" dirty="0" err="1">
                <a:effectLst>
                  <a:outerShdw blurRad="38100" dist="38100" dir="2700000" algn="tl">
                    <a:srgbClr val="C0C0C0"/>
                  </a:outerShdw>
                </a:effectLst>
              </a:rPr>
              <a:t>BankAccount</a:t>
            </a:r>
            <a:endParaRPr lang="en-US" altLang="en-US" b="1" dirty="0">
              <a:effectLst>
                <a:outerShdw blurRad="38100" dist="38100" dir="2700000" algn="tl">
                  <a:srgbClr val="C0C0C0"/>
                </a:outerShdw>
              </a:effectLst>
            </a:endParaRPr>
          </a:p>
        </p:txBody>
      </p:sp>
      <p:grpSp>
        <p:nvGrpSpPr>
          <p:cNvPr id="57" name="Group 25">
            <a:extLst>
              <a:ext uri="{FF2B5EF4-FFF2-40B4-BE49-F238E27FC236}">
                <a16:creationId xmlns:a16="http://schemas.microsoft.com/office/drawing/2014/main" id="{AE659481-59EC-4610-9E0B-ECDE6D1AE402}"/>
              </a:ext>
            </a:extLst>
          </p:cNvPr>
          <p:cNvGrpSpPr>
            <a:grpSpLocks/>
          </p:cNvGrpSpPr>
          <p:nvPr/>
        </p:nvGrpSpPr>
        <p:grpSpPr bwMode="auto">
          <a:xfrm>
            <a:off x="9550400" y="5196840"/>
            <a:ext cx="1295400" cy="381000"/>
            <a:chOff x="3816" y="2088"/>
            <a:chExt cx="936" cy="264"/>
          </a:xfrm>
        </p:grpSpPr>
        <p:sp>
          <p:nvSpPr>
            <p:cNvPr id="58" name="Rectangle 26">
              <a:extLst>
                <a:ext uri="{FF2B5EF4-FFF2-40B4-BE49-F238E27FC236}">
                  <a16:creationId xmlns:a16="http://schemas.microsoft.com/office/drawing/2014/main" id="{5F8AFB66-879A-4A40-99ED-E32C0B324534}"/>
                </a:ext>
              </a:extLst>
            </p:cNvPr>
            <p:cNvSpPr>
              <a:spLocks noChangeArrowheads="1"/>
            </p:cNvSpPr>
            <p:nvPr/>
          </p:nvSpPr>
          <p:spPr bwMode="auto">
            <a:xfrm>
              <a:off x="3824" y="2088"/>
              <a:ext cx="928" cy="264"/>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ar-SA"/>
            </a:p>
          </p:txBody>
        </p:sp>
        <p:sp>
          <p:nvSpPr>
            <p:cNvPr id="59" name="Text Box 27">
              <a:extLst>
                <a:ext uri="{FF2B5EF4-FFF2-40B4-BE49-F238E27FC236}">
                  <a16:creationId xmlns:a16="http://schemas.microsoft.com/office/drawing/2014/main" id="{20179137-CC80-4ABE-97D8-335C856C62EE}"/>
                </a:ext>
              </a:extLst>
            </p:cNvPr>
            <p:cNvSpPr txBox="1">
              <a:spLocks noChangeArrowheads="1"/>
            </p:cNvSpPr>
            <p:nvPr/>
          </p:nvSpPr>
          <p:spPr bwMode="auto">
            <a:xfrm>
              <a:off x="3816" y="2088"/>
              <a:ext cx="920"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r>
                <a:rPr lang="en-US" altLang="en-US"/>
                <a:t>deposit()</a:t>
              </a:r>
            </a:p>
          </p:txBody>
        </p:sp>
      </p:grpSp>
      <p:grpSp>
        <p:nvGrpSpPr>
          <p:cNvPr id="60" name="Group 28">
            <a:extLst>
              <a:ext uri="{FF2B5EF4-FFF2-40B4-BE49-F238E27FC236}">
                <a16:creationId xmlns:a16="http://schemas.microsoft.com/office/drawing/2014/main" id="{0CD9B30F-D3F0-443E-B193-5AF4EDEFDF79}"/>
              </a:ext>
            </a:extLst>
          </p:cNvPr>
          <p:cNvGrpSpPr>
            <a:grpSpLocks/>
          </p:cNvGrpSpPr>
          <p:nvPr/>
        </p:nvGrpSpPr>
        <p:grpSpPr bwMode="auto">
          <a:xfrm>
            <a:off x="9550400" y="5654040"/>
            <a:ext cx="1295400" cy="381000"/>
            <a:chOff x="3816" y="2088"/>
            <a:chExt cx="936" cy="264"/>
          </a:xfrm>
        </p:grpSpPr>
        <p:sp>
          <p:nvSpPr>
            <p:cNvPr id="61" name="Rectangle 29">
              <a:extLst>
                <a:ext uri="{FF2B5EF4-FFF2-40B4-BE49-F238E27FC236}">
                  <a16:creationId xmlns:a16="http://schemas.microsoft.com/office/drawing/2014/main" id="{C912526E-A3B0-4E97-845F-2CB0A9DBD887}"/>
                </a:ext>
              </a:extLst>
            </p:cNvPr>
            <p:cNvSpPr>
              <a:spLocks noChangeArrowheads="1"/>
            </p:cNvSpPr>
            <p:nvPr/>
          </p:nvSpPr>
          <p:spPr bwMode="auto">
            <a:xfrm>
              <a:off x="3824" y="2088"/>
              <a:ext cx="928" cy="264"/>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ar-SA"/>
            </a:p>
          </p:txBody>
        </p:sp>
        <p:sp>
          <p:nvSpPr>
            <p:cNvPr id="62" name="Text Box 30">
              <a:extLst>
                <a:ext uri="{FF2B5EF4-FFF2-40B4-BE49-F238E27FC236}">
                  <a16:creationId xmlns:a16="http://schemas.microsoft.com/office/drawing/2014/main" id="{EE0261CE-F8CC-4B70-A589-F788A4D3EF5E}"/>
                </a:ext>
              </a:extLst>
            </p:cNvPr>
            <p:cNvSpPr txBox="1">
              <a:spLocks noChangeArrowheads="1"/>
            </p:cNvSpPr>
            <p:nvPr/>
          </p:nvSpPr>
          <p:spPr bwMode="auto">
            <a:xfrm>
              <a:off x="3816" y="2088"/>
              <a:ext cx="920"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r>
                <a:rPr lang="en-US" altLang="en-US"/>
                <a:t>withdraw()</a:t>
              </a:r>
            </a:p>
          </p:txBody>
        </p:sp>
      </p:grpSp>
    </p:spTree>
    <p:extLst>
      <p:ext uri="{BB962C8B-B14F-4D97-AF65-F5344CB8AC3E}">
        <p14:creationId xmlns:p14="http://schemas.microsoft.com/office/powerpoint/2010/main" val="2071021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1026"/>
          <p:cNvSpPr>
            <a:spLocks noGrp="1" noChangeArrowheads="1"/>
          </p:cNvSpPr>
          <p:nvPr>
            <p:ph type="title"/>
          </p:nvPr>
        </p:nvSpPr>
        <p:spPr>
          <a:xfrm>
            <a:off x="914401" y="107157"/>
            <a:ext cx="10243456" cy="1035844"/>
          </a:xfrm>
        </p:spPr>
        <p:txBody>
          <a:bodyPr/>
          <a:lstStyle/>
          <a:p>
            <a:r>
              <a:rPr lang="en-US" altLang="en-US" dirty="0">
                <a:solidFill>
                  <a:srgbClr val="C00000"/>
                </a:solidFill>
                <a:latin typeface="Cambria" panose="02040503050406030204" pitchFamily="18" charset="0"/>
                <a:ea typeface="Cambria" panose="02040503050406030204" pitchFamily="18" charset="0"/>
              </a:rPr>
              <a:t>Bank Example (Cont.)</a:t>
            </a:r>
            <a:endParaRPr lang="en-US" altLang="en-US" sz="3200" dirty="0">
              <a:solidFill>
                <a:srgbClr val="C00000"/>
              </a:solidFill>
              <a:latin typeface="Cambria" panose="02040503050406030204" pitchFamily="18" charset="0"/>
              <a:ea typeface="Cambria" panose="02040503050406030204" pitchFamily="18" charset="0"/>
            </a:endParaRPr>
          </a:p>
        </p:txBody>
      </p:sp>
      <p:sp>
        <p:nvSpPr>
          <p:cNvPr id="382979" name="Rectangle 1027"/>
          <p:cNvSpPr>
            <a:spLocks noGrp="1" noChangeArrowheads="1"/>
          </p:cNvSpPr>
          <p:nvPr>
            <p:ph type="body" idx="1"/>
          </p:nvPr>
        </p:nvSpPr>
        <p:spPr>
          <a:xfrm>
            <a:off x="1143000" y="1524000"/>
            <a:ext cx="5024438" cy="4267200"/>
          </a:xfrm>
        </p:spPr>
        <p:txBody>
          <a:bodyPr/>
          <a:lstStyle/>
          <a:p>
            <a:r>
              <a:rPr lang="en-US" altLang="en-US" dirty="0"/>
              <a:t>When the program runs there will be many instances of the account class.</a:t>
            </a:r>
          </a:p>
          <a:p>
            <a:r>
              <a:rPr lang="en-US" altLang="en-US" dirty="0"/>
              <a:t>Each instance will have its own account number and balance (</a:t>
            </a:r>
            <a:r>
              <a:rPr lang="en-US" altLang="en-US" i="1" dirty="0"/>
              <a:t>object state</a:t>
            </a:r>
            <a:r>
              <a:rPr lang="en-US" altLang="en-US" dirty="0"/>
              <a:t>)</a:t>
            </a:r>
          </a:p>
          <a:p>
            <a:r>
              <a:rPr lang="en-US" altLang="en-US" dirty="0"/>
              <a:t>Methods can only be invoked .</a:t>
            </a:r>
          </a:p>
        </p:txBody>
      </p:sp>
      <p:grpSp>
        <p:nvGrpSpPr>
          <p:cNvPr id="383034" name="Group 1082"/>
          <p:cNvGrpSpPr>
            <a:grpSpLocks/>
          </p:cNvGrpSpPr>
          <p:nvPr/>
        </p:nvGrpSpPr>
        <p:grpSpPr bwMode="auto">
          <a:xfrm>
            <a:off x="7696200" y="1143000"/>
            <a:ext cx="2209800" cy="5181600"/>
            <a:chOff x="3888" y="624"/>
            <a:chExt cx="1392" cy="3264"/>
          </a:xfrm>
        </p:grpSpPr>
        <p:grpSp>
          <p:nvGrpSpPr>
            <p:cNvPr id="383029" name="Group 1077"/>
            <p:cNvGrpSpPr>
              <a:grpSpLocks/>
            </p:cNvGrpSpPr>
            <p:nvPr/>
          </p:nvGrpSpPr>
          <p:grpSpPr bwMode="auto">
            <a:xfrm>
              <a:off x="3888" y="1968"/>
              <a:ext cx="1392" cy="816"/>
              <a:chOff x="3888" y="1824"/>
              <a:chExt cx="1392" cy="816"/>
            </a:xfrm>
          </p:grpSpPr>
          <p:sp>
            <p:nvSpPr>
              <p:cNvPr id="383005" name="Rectangle 1053"/>
              <p:cNvSpPr>
                <a:spLocks noChangeArrowheads="1"/>
              </p:cNvSpPr>
              <p:nvPr/>
            </p:nvSpPr>
            <p:spPr bwMode="auto">
              <a:xfrm>
                <a:off x="3888" y="1824"/>
                <a:ext cx="1392" cy="816"/>
              </a:xfrm>
              <a:prstGeom prst="rect">
                <a:avLst/>
              </a:prstGeom>
              <a:solidFill>
                <a:srgbClr val="B2B2B2"/>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ar-SA"/>
              </a:p>
            </p:txBody>
          </p:sp>
          <p:sp>
            <p:nvSpPr>
              <p:cNvPr id="383007" name="Rectangle 1055"/>
              <p:cNvSpPr>
                <a:spLocks noChangeArrowheads="1"/>
              </p:cNvSpPr>
              <p:nvPr/>
            </p:nvSpPr>
            <p:spPr bwMode="auto">
              <a:xfrm>
                <a:off x="3922" y="2304"/>
                <a:ext cx="1296" cy="24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ar-SA"/>
              </a:p>
            </p:txBody>
          </p:sp>
          <p:sp>
            <p:nvSpPr>
              <p:cNvPr id="383008" name="Text Box 1056"/>
              <p:cNvSpPr txBox="1">
                <a:spLocks noChangeArrowheads="1"/>
              </p:cNvSpPr>
              <p:nvPr/>
            </p:nvSpPr>
            <p:spPr bwMode="auto">
              <a:xfrm>
                <a:off x="4068" y="2304"/>
                <a:ext cx="94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en-US" altLang="en-US"/>
                  <a:t>balance: $240</a:t>
                </a:r>
              </a:p>
            </p:txBody>
          </p:sp>
          <p:sp>
            <p:nvSpPr>
              <p:cNvPr id="383010" name="Rectangle 1058"/>
              <p:cNvSpPr>
                <a:spLocks noChangeArrowheads="1"/>
              </p:cNvSpPr>
              <p:nvPr/>
            </p:nvSpPr>
            <p:spPr bwMode="auto">
              <a:xfrm>
                <a:off x="3922" y="1920"/>
                <a:ext cx="1296" cy="24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ar-SA"/>
              </a:p>
            </p:txBody>
          </p:sp>
          <p:sp>
            <p:nvSpPr>
              <p:cNvPr id="383011" name="Text Box 1059"/>
              <p:cNvSpPr txBox="1">
                <a:spLocks noChangeArrowheads="1"/>
              </p:cNvSpPr>
              <p:nvPr/>
            </p:nvSpPr>
            <p:spPr bwMode="auto">
              <a:xfrm>
                <a:off x="4068" y="1920"/>
                <a:ext cx="913"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en-US" altLang="en-US"/>
                  <a:t>number:  712</a:t>
                </a:r>
              </a:p>
            </p:txBody>
          </p:sp>
        </p:grpSp>
        <p:grpSp>
          <p:nvGrpSpPr>
            <p:cNvPr id="383030" name="Group 1078"/>
            <p:cNvGrpSpPr>
              <a:grpSpLocks/>
            </p:cNvGrpSpPr>
            <p:nvPr/>
          </p:nvGrpSpPr>
          <p:grpSpPr bwMode="auto">
            <a:xfrm>
              <a:off x="3888" y="3072"/>
              <a:ext cx="1392" cy="816"/>
              <a:chOff x="3888" y="2784"/>
              <a:chExt cx="1392" cy="816"/>
            </a:xfrm>
          </p:grpSpPr>
          <p:sp>
            <p:nvSpPr>
              <p:cNvPr id="383014" name="Rectangle 1062"/>
              <p:cNvSpPr>
                <a:spLocks noChangeArrowheads="1"/>
              </p:cNvSpPr>
              <p:nvPr/>
            </p:nvSpPr>
            <p:spPr bwMode="auto">
              <a:xfrm>
                <a:off x="3888" y="2784"/>
                <a:ext cx="1392" cy="816"/>
              </a:xfrm>
              <a:prstGeom prst="rect">
                <a:avLst/>
              </a:prstGeom>
              <a:solidFill>
                <a:srgbClr val="B2B2B2"/>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ar-SA"/>
              </a:p>
            </p:txBody>
          </p:sp>
          <p:sp>
            <p:nvSpPr>
              <p:cNvPr id="383015" name="Rectangle 1063"/>
              <p:cNvSpPr>
                <a:spLocks noChangeArrowheads="1"/>
              </p:cNvSpPr>
              <p:nvPr/>
            </p:nvSpPr>
            <p:spPr bwMode="auto">
              <a:xfrm>
                <a:off x="3936" y="3264"/>
                <a:ext cx="1296" cy="24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ar-SA"/>
              </a:p>
            </p:txBody>
          </p:sp>
          <p:sp>
            <p:nvSpPr>
              <p:cNvPr id="383016" name="Text Box 1064"/>
              <p:cNvSpPr txBox="1">
                <a:spLocks noChangeArrowheads="1"/>
              </p:cNvSpPr>
              <p:nvPr/>
            </p:nvSpPr>
            <p:spPr bwMode="auto">
              <a:xfrm>
                <a:off x="4083" y="3264"/>
                <a:ext cx="94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en-US" altLang="en-US"/>
                  <a:t>balance: $941</a:t>
                </a:r>
              </a:p>
            </p:txBody>
          </p:sp>
          <p:sp>
            <p:nvSpPr>
              <p:cNvPr id="383017" name="Rectangle 1065"/>
              <p:cNvSpPr>
                <a:spLocks noChangeArrowheads="1"/>
              </p:cNvSpPr>
              <p:nvPr/>
            </p:nvSpPr>
            <p:spPr bwMode="auto">
              <a:xfrm>
                <a:off x="3936" y="2880"/>
                <a:ext cx="1296" cy="24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ar-SA"/>
              </a:p>
            </p:txBody>
          </p:sp>
          <p:sp>
            <p:nvSpPr>
              <p:cNvPr id="383018" name="Text Box 1066"/>
              <p:cNvSpPr txBox="1">
                <a:spLocks noChangeArrowheads="1"/>
              </p:cNvSpPr>
              <p:nvPr/>
            </p:nvSpPr>
            <p:spPr bwMode="auto">
              <a:xfrm>
                <a:off x="4083" y="2880"/>
                <a:ext cx="913"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en-US" altLang="en-US"/>
                  <a:t>number:  036</a:t>
                </a:r>
              </a:p>
            </p:txBody>
          </p:sp>
        </p:grpSp>
        <p:sp>
          <p:nvSpPr>
            <p:cNvPr id="383020" name="Rectangle 1068"/>
            <p:cNvSpPr>
              <a:spLocks noChangeArrowheads="1"/>
            </p:cNvSpPr>
            <p:nvPr/>
          </p:nvSpPr>
          <p:spPr bwMode="auto">
            <a:xfrm>
              <a:off x="3888" y="864"/>
              <a:ext cx="1392" cy="816"/>
            </a:xfrm>
            <a:prstGeom prst="rect">
              <a:avLst/>
            </a:prstGeom>
            <a:solidFill>
              <a:srgbClr val="B2B2B2"/>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ar-SA"/>
            </a:p>
          </p:txBody>
        </p:sp>
        <p:sp>
          <p:nvSpPr>
            <p:cNvPr id="383021" name="Rectangle 1069"/>
            <p:cNvSpPr>
              <a:spLocks noChangeArrowheads="1"/>
            </p:cNvSpPr>
            <p:nvPr/>
          </p:nvSpPr>
          <p:spPr bwMode="auto">
            <a:xfrm>
              <a:off x="3936" y="1344"/>
              <a:ext cx="1296" cy="24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ar-SA"/>
            </a:p>
          </p:txBody>
        </p:sp>
        <p:sp>
          <p:nvSpPr>
            <p:cNvPr id="383022" name="Text Box 1070"/>
            <p:cNvSpPr txBox="1">
              <a:spLocks noChangeArrowheads="1"/>
            </p:cNvSpPr>
            <p:nvPr/>
          </p:nvSpPr>
          <p:spPr bwMode="auto">
            <a:xfrm>
              <a:off x="4101" y="1344"/>
              <a:ext cx="90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en-US" altLang="en-US"/>
                <a:t>balance:  $19</a:t>
              </a:r>
            </a:p>
          </p:txBody>
        </p:sp>
        <p:sp>
          <p:nvSpPr>
            <p:cNvPr id="383023" name="Rectangle 1071"/>
            <p:cNvSpPr>
              <a:spLocks noChangeArrowheads="1"/>
            </p:cNvSpPr>
            <p:nvPr/>
          </p:nvSpPr>
          <p:spPr bwMode="auto">
            <a:xfrm>
              <a:off x="3936" y="960"/>
              <a:ext cx="1296" cy="24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ar-SA"/>
            </a:p>
          </p:txBody>
        </p:sp>
        <p:sp>
          <p:nvSpPr>
            <p:cNvPr id="383024" name="Text Box 1072"/>
            <p:cNvSpPr txBox="1">
              <a:spLocks noChangeArrowheads="1"/>
            </p:cNvSpPr>
            <p:nvPr/>
          </p:nvSpPr>
          <p:spPr bwMode="auto">
            <a:xfrm>
              <a:off x="4083" y="960"/>
              <a:ext cx="913"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en-US" altLang="en-US"/>
                <a:t>number:  054</a:t>
              </a:r>
            </a:p>
          </p:txBody>
        </p:sp>
        <p:sp>
          <p:nvSpPr>
            <p:cNvPr id="383027" name="Rectangle 1075"/>
            <p:cNvSpPr>
              <a:spLocks noChangeArrowheads="1"/>
            </p:cNvSpPr>
            <p:nvPr/>
          </p:nvSpPr>
          <p:spPr bwMode="auto">
            <a:xfrm>
              <a:off x="3936" y="624"/>
              <a:ext cx="960" cy="192"/>
            </a:xfrm>
            <a:prstGeom prst="rect">
              <a:avLst/>
            </a:prstGeom>
            <a:solidFill>
              <a:srgbClr val="8FF9AB"/>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ar-SA"/>
                <a:t>Instance #1</a:t>
              </a:r>
            </a:p>
          </p:txBody>
        </p:sp>
        <p:sp>
          <p:nvSpPr>
            <p:cNvPr id="383031" name="Rectangle 1079"/>
            <p:cNvSpPr>
              <a:spLocks noChangeArrowheads="1"/>
            </p:cNvSpPr>
            <p:nvPr/>
          </p:nvSpPr>
          <p:spPr bwMode="auto">
            <a:xfrm>
              <a:off x="3936" y="1728"/>
              <a:ext cx="960" cy="192"/>
            </a:xfrm>
            <a:prstGeom prst="rect">
              <a:avLst/>
            </a:prstGeom>
            <a:solidFill>
              <a:srgbClr val="8FF9AB"/>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ar-SA"/>
                <a:t>Instance #2</a:t>
              </a:r>
            </a:p>
          </p:txBody>
        </p:sp>
        <p:sp>
          <p:nvSpPr>
            <p:cNvPr id="383032" name="Rectangle 1080"/>
            <p:cNvSpPr>
              <a:spLocks noChangeArrowheads="1"/>
            </p:cNvSpPr>
            <p:nvPr/>
          </p:nvSpPr>
          <p:spPr bwMode="auto">
            <a:xfrm>
              <a:off x="3936" y="2832"/>
              <a:ext cx="960" cy="192"/>
            </a:xfrm>
            <a:prstGeom prst="rect">
              <a:avLst/>
            </a:prstGeom>
            <a:solidFill>
              <a:srgbClr val="8FF9AB"/>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ar-SA"/>
                <a:t>Instance #3</a:t>
              </a:r>
            </a:p>
          </p:txBody>
        </p:sp>
      </p:grpSp>
    </p:spTree>
    <p:extLst>
      <p:ext uri="{BB962C8B-B14F-4D97-AF65-F5344CB8AC3E}">
        <p14:creationId xmlns:p14="http://schemas.microsoft.com/office/powerpoint/2010/main" val="19096126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0FE35-781F-47E3-B030-E3563261213A}"/>
              </a:ext>
            </a:extLst>
          </p:cNvPr>
          <p:cNvSpPr>
            <a:spLocks noGrp="1"/>
          </p:cNvSpPr>
          <p:nvPr>
            <p:ph type="title"/>
          </p:nvPr>
        </p:nvSpPr>
        <p:spPr>
          <a:xfrm>
            <a:off x="838200" y="365125"/>
            <a:ext cx="5257800" cy="1325563"/>
          </a:xfrm>
        </p:spPr>
        <p:txBody>
          <a:bodyPr/>
          <a:lstStyle/>
          <a:p>
            <a:r>
              <a:rPr lang="en-US" dirty="0">
                <a:solidFill>
                  <a:srgbClr val="C00000"/>
                </a:solidFill>
                <a:latin typeface="Cambria" panose="02040503050406030204" pitchFamily="18" charset="0"/>
                <a:ea typeface="Cambria" panose="02040503050406030204" pitchFamily="18" charset="0"/>
              </a:rPr>
              <a:t>The </a:t>
            </a:r>
            <a:r>
              <a:rPr lang="en-US" dirty="0" err="1">
                <a:solidFill>
                  <a:srgbClr val="C00000"/>
                </a:solidFill>
                <a:latin typeface="Cambria" panose="02040503050406030204" pitchFamily="18" charset="0"/>
                <a:ea typeface="Cambria" panose="02040503050406030204" pitchFamily="18" charset="0"/>
              </a:rPr>
              <a:t>BankAccount</a:t>
            </a:r>
            <a:r>
              <a:rPr lang="en-US" dirty="0">
                <a:solidFill>
                  <a:srgbClr val="C00000"/>
                </a:solidFill>
                <a:latin typeface="Cambria" panose="02040503050406030204" pitchFamily="18" charset="0"/>
                <a:ea typeface="Cambria" panose="02040503050406030204" pitchFamily="18" charset="0"/>
              </a:rPr>
              <a:t> Class</a:t>
            </a:r>
          </a:p>
        </p:txBody>
      </p:sp>
      <p:pic>
        <p:nvPicPr>
          <p:cNvPr id="5" name="Picture 4">
            <a:extLst>
              <a:ext uri="{FF2B5EF4-FFF2-40B4-BE49-F238E27FC236}">
                <a16:creationId xmlns:a16="http://schemas.microsoft.com/office/drawing/2014/main" id="{8B421051-DC02-42EF-B900-045A4479D3C9}"/>
              </a:ext>
            </a:extLst>
          </p:cNvPr>
          <p:cNvPicPr>
            <a:picLocks noChangeAspect="1"/>
          </p:cNvPicPr>
          <p:nvPr/>
        </p:nvPicPr>
        <p:blipFill rotWithShape="1">
          <a:blip r:embed="rId2"/>
          <a:srcRect l="26747" t="58303" r="39277" b="6988"/>
          <a:stretch/>
        </p:blipFill>
        <p:spPr>
          <a:xfrm>
            <a:off x="5983078" y="918292"/>
            <a:ext cx="6130341" cy="3522750"/>
          </a:xfrm>
          <a:prstGeom prst="rect">
            <a:avLst/>
          </a:prstGeom>
        </p:spPr>
      </p:pic>
      <p:pic>
        <p:nvPicPr>
          <p:cNvPr id="6" name="Picture 5">
            <a:extLst>
              <a:ext uri="{FF2B5EF4-FFF2-40B4-BE49-F238E27FC236}">
                <a16:creationId xmlns:a16="http://schemas.microsoft.com/office/drawing/2014/main" id="{CEE012DC-47D9-4971-9807-4BF90E861569}"/>
              </a:ext>
            </a:extLst>
          </p:cNvPr>
          <p:cNvPicPr>
            <a:picLocks noChangeAspect="1"/>
          </p:cNvPicPr>
          <p:nvPr/>
        </p:nvPicPr>
        <p:blipFill rotWithShape="1">
          <a:blip r:embed="rId2"/>
          <a:srcRect l="26747" t="16225" r="39889" b="41900"/>
          <a:stretch/>
        </p:blipFill>
        <p:spPr>
          <a:xfrm>
            <a:off x="322346" y="1533992"/>
            <a:ext cx="5660732" cy="3996475"/>
          </a:xfrm>
          <a:prstGeom prst="rect">
            <a:avLst/>
          </a:prstGeom>
        </p:spPr>
      </p:pic>
      <p:sp>
        <p:nvSpPr>
          <p:cNvPr id="8" name="TextBox 7">
            <a:extLst>
              <a:ext uri="{FF2B5EF4-FFF2-40B4-BE49-F238E27FC236}">
                <a16:creationId xmlns:a16="http://schemas.microsoft.com/office/drawing/2014/main" id="{DA3F52FE-6294-4873-B470-D0ACBC8D1F9B}"/>
              </a:ext>
            </a:extLst>
          </p:cNvPr>
          <p:cNvSpPr txBox="1"/>
          <p:nvPr/>
        </p:nvSpPr>
        <p:spPr>
          <a:xfrm>
            <a:off x="647240" y="5618602"/>
            <a:ext cx="7097617" cy="1200329"/>
          </a:xfrm>
          <a:prstGeom prst="rect">
            <a:avLst/>
          </a:prstGeom>
          <a:noFill/>
        </p:spPr>
        <p:txBody>
          <a:bodyPr wrap="square">
            <a:spAutoFit/>
          </a:bodyPr>
          <a:lstStyle/>
          <a:p>
            <a:r>
              <a:rPr lang="en-US" b="1" dirty="0"/>
              <a:t>Notice that the _ _</a:t>
            </a:r>
            <a:r>
              <a:rPr lang="en-US" b="1" dirty="0" err="1"/>
              <a:t>init</a:t>
            </a:r>
            <a:r>
              <a:rPr lang="en-US" b="1" dirty="0"/>
              <a:t>_ _ method has two parameter variables: self and bal. The </a:t>
            </a:r>
            <a:r>
              <a:rPr lang="en-US" b="1" dirty="0" err="1"/>
              <a:t>bal</a:t>
            </a:r>
            <a:r>
              <a:rPr lang="en-US" b="1" dirty="0"/>
              <a:t> parameter will accept the account’s starting balance as an argument. In line 10 the </a:t>
            </a:r>
            <a:r>
              <a:rPr lang="en-US" b="1" dirty="0" err="1"/>
              <a:t>bal</a:t>
            </a:r>
            <a:r>
              <a:rPr lang="en-US" b="1" dirty="0"/>
              <a:t> parameter amount is assigned to the object’s _ _balance attribute</a:t>
            </a:r>
          </a:p>
        </p:txBody>
      </p:sp>
    </p:spTree>
    <p:extLst>
      <p:ext uri="{BB962C8B-B14F-4D97-AF65-F5344CB8AC3E}">
        <p14:creationId xmlns:p14="http://schemas.microsoft.com/office/powerpoint/2010/main" val="15412603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24E08E-157A-4E6D-A789-72DA50A2CAFB}"/>
              </a:ext>
            </a:extLst>
          </p:cNvPr>
          <p:cNvPicPr>
            <a:picLocks noChangeAspect="1"/>
          </p:cNvPicPr>
          <p:nvPr/>
        </p:nvPicPr>
        <p:blipFill rotWithShape="1">
          <a:blip r:embed="rId2"/>
          <a:srcRect l="25934" t="15904" r="32862" b="9931"/>
          <a:stretch/>
        </p:blipFill>
        <p:spPr>
          <a:xfrm>
            <a:off x="143219" y="198303"/>
            <a:ext cx="6577070" cy="6659028"/>
          </a:xfrm>
          <a:prstGeom prst="rect">
            <a:avLst/>
          </a:prstGeom>
        </p:spPr>
      </p:pic>
      <p:pic>
        <p:nvPicPr>
          <p:cNvPr id="7" name="Picture 6">
            <a:extLst>
              <a:ext uri="{FF2B5EF4-FFF2-40B4-BE49-F238E27FC236}">
                <a16:creationId xmlns:a16="http://schemas.microsoft.com/office/drawing/2014/main" id="{6BD8BCD7-ECF6-4E7A-9061-D09FAB6A39F3}"/>
              </a:ext>
            </a:extLst>
          </p:cNvPr>
          <p:cNvPicPr>
            <a:picLocks noChangeAspect="1"/>
          </p:cNvPicPr>
          <p:nvPr/>
        </p:nvPicPr>
        <p:blipFill rotWithShape="1">
          <a:blip r:embed="rId3"/>
          <a:srcRect l="27289" t="21365" r="40723" b="28032"/>
          <a:stretch/>
        </p:blipFill>
        <p:spPr>
          <a:xfrm>
            <a:off x="6844099" y="1465243"/>
            <a:ext cx="5076152" cy="4516917"/>
          </a:xfrm>
          <a:prstGeom prst="rect">
            <a:avLst/>
          </a:prstGeom>
        </p:spPr>
      </p:pic>
    </p:spTree>
    <p:extLst>
      <p:ext uri="{BB962C8B-B14F-4D97-AF65-F5344CB8AC3E}">
        <p14:creationId xmlns:p14="http://schemas.microsoft.com/office/powerpoint/2010/main" val="23566259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14EB31-E444-4737-A458-9C162ECB2DAA}"/>
              </a:ext>
            </a:extLst>
          </p:cNvPr>
          <p:cNvPicPr>
            <a:picLocks noChangeAspect="1"/>
          </p:cNvPicPr>
          <p:nvPr/>
        </p:nvPicPr>
        <p:blipFill rotWithShape="1">
          <a:blip r:embed="rId2"/>
          <a:srcRect l="30000" t="18313" r="36024" b="7149"/>
          <a:stretch/>
        </p:blipFill>
        <p:spPr>
          <a:xfrm>
            <a:off x="231353" y="242370"/>
            <a:ext cx="5365216" cy="6620906"/>
          </a:xfrm>
          <a:prstGeom prst="rect">
            <a:avLst/>
          </a:prstGeom>
        </p:spPr>
      </p:pic>
      <p:pic>
        <p:nvPicPr>
          <p:cNvPr id="6" name="Picture 5">
            <a:extLst>
              <a:ext uri="{FF2B5EF4-FFF2-40B4-BE49-F238E27FC236}">
                <a16:creationId xmlns:a16="http://schemas.microsoft.com/office/drawing/2014/main" id="{6EC642C5-E484-4066-A73F-DBF4D5527E7F}"/>
              </a:ext>
            </a:extLst>
          </p:cNvPr>
          <p:cNvPicPr>
            <a:picLocks noChangeAspect="1"/>
          </p:cNvPicPr>
          <p:nvPr/>
        </p:nvPicPr>
        <p:blipFill rotWithShape="1">
          <a:blip r:embed="rId3"/>
          <a:srcRect l="26747" t="52691" r="27440" b="32209"/>
          <a:stretch/>
        </p:blipFill>
        <p:spPr>
          <a:xfrm>
            <a:off x="5486535" y="2341761"/>
            <a:ext cx="6474112" cy="1200329"/>
          </a:xfrm>
          <a:prstGeom prst="rect">
            <a:avLst/>
          </a:prstGeom>
        </p:spPr>
      </p:pic>
      <p:sp>
        <p:nvSpPr>
          <p:cNvPr id="7" name="TextBox 6">
            <a:extLst>
              <a:ext uri="{FF2B5EF4-FFF2-40B4-BE49-F238E27FC236}">
                <a16:creationId xmlns:a16="http://schemas.microsoft.com/office/drawing/2014/main" id="{7C7A8DA2-3886-4A47-93EB-3E03B705EEF4}"/>
              </a:ext>
            </a:extLst>
          </p:cNvPr>
          <p:cNvSpPr txBox="1"/>
          <p:nvPr/>
        </p:nvSpPr>
        <p:spPr>
          <a:xfrm>
            <a:off x="6731307" y="3542090"/>
            <a:ext cx="4527932" cy="369332"/>
          </a:xfrm>
          <a:prstGeom prst="rect">
            <a:avLst/>
          </a:prstGeom>
          <a:noFill/>
        </p:spPr>
        <p:txBody>
          <a:bodyPr wrap="square" rtlCol="0">
            <a:spAutoFit/>
          </a:bodyPr>
          <a:lstStyle/>
          <a:p>
            <a:r>
              <a:rPr lang="en-US" b="1" dirty="0">
                <a:solidFill>
                  <a:srgbClr val="C00000"/>
                </a:solidFill>
              </a:rPr>
              <a:t>We added __str__ in Account class</a:t>
            </a:r>
          </a:p>
        </p:txBody>
      </p:sp>
    </p:spTree>
    <p:extLst>
      <p:ext uri="{BB962C8B-B14F-4D97-AF65-F5344CB8AC3E}">
        <p14:creationId xmlns:p14="http://schemas.microsoft.com/office/powerpoint/2010/main" val="29255683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38926-119A-43C2-8AA3-C229C8772E6C}"/>
              </a:ext>
            </a:extLst>
          </p:cNvPr>
          <p:cNvSpPr>
            <a:spLocks noGrp="1"/>
          </p:cNvSpPr>
          <p:nvPr>
            <p:ph type="title"/>
          </p:nvPr>
        </p:nvSpPr>
        <p:spPr>
          <a:xfrm>
            <a:off x="838200" y="75148"/>
            <a:ext cx="10515600" cy="1325563"/>
          </a:xfrm>
        </p:spPr>
        <p:txBody>
          <a:bodyPr/>
          <a:lstStyle/>
          <a:p>
            <a:r>
              <a:rPr lang="en-US" dirty="0">
                <a:solidFill>
                  <a:srgbClr val="C00000"/>
                </a:solidFill>
                <a:latin typeface="Cambria" panose="02040503050406030204" pitchFamily="18" charset="0"/>
                <a:ea typeface="Cambria" panose="02040503050406030204" pitchFamily="18" charset="0"/>
              </a:rPr>
              <a:t>Checkpoint</a:t>
            </a:r>
          </a:p>
        </p:txBody>
      </p:sp>
      <p:sp>
        <p:nvSpPr>
          <p:cNvPr id="3" name="Content Placeholder 2">
            <a:extLst>
              <a:ext uri="{FF2B5EF4-FFF2-40B4-BE49-F238E27FC236}">
                <a16:creationId xmlns:a16="http://schemas.microsoft.com/office/drawing/2014/main" id="{3D212CF9-98FF-4FE2-9EAF-A07A0B630105}"/>
              </a:ext>
            </a:extLst>
          </p:cNvPr>
          <p:cNvSpPr>
            <a:spLocks noGrp="1"/>
          </p:cNvSpPr>
          <p:nvPr>
            <p:ph idx="1"/>
          </p:nvPr>
        </p:nvSpPr>
        <p:spPr>
          <a:xfrm>
            <a:off x="838200" y="1333041"/>
            <a:ext cx="10515600" cy="5159834"/>
          </a:xfrm>
        </p:spPr>
        <p:txBody>
          <a:bodyPr>
            <a:normAutofit lnSpcReduction="10000"/>
          </a:bodyPr>
          <a:lstStyle/>
          <a:p>
            <a:pPr marL="0" indent="0">
              <a:lnSpc>
                <a:spcPct val="120000"/>
              </a:lnSpc>
              <a:buNone/>
            </a:pPr>
            <a:r>
              <a:rPr lang="en-US" sz="2000" dirty="0"/>
              <a:t>10.5 You hear someone make the following comment: “A blueprint is a design for a house. A carpenter can use the blueprint to build the house. If the carpenter  wishes, he or she can build several identical houses from the same blueprint.”  Think of this as a metaphor for classes and objects. Does the blueprint represent  a class, or does it represent an object?</a:t>
            </a:r>
          </a:p>
          <a:p>
            <a:pPr marL="0" indent="0">
              <a:lnSpc>
                <a:spcPct val="120000"/>
              </a:lnSpc>
              <a:buNone/>
            </a:pPr>
            <a:r>
              <a:rPr lang="en-US" sz="2000" dirty="0"/>
              <a:t>10.6 In this chapter, we use the metaphor of a cookie cutter and cookies that are  made from the cookie cutter to describe classes and objects. In this metaphor, are  objects the cookie cutter, or the cookies?</a:t>
            </a:r>
          </a:p>
          <a:p>
            <a:pPr marL="0" indent="0">
              <a:lnSpc>
                <a:spcPct val="120000"/>
              </a:lnSpc>
              <a:buNone/>
            </a:pPr>
            <a:r>
              <a:rPr lang="en-US" sz="2000" dirty="0"/>
              <a:t>10.7 What is the purpose of the _ _</a:t>
            </a:r>
            <a:r>
              <a:rPr lang="en-US" sz="2000" dirty="0" err="1"/>
              <a:t>init</a:t>
            </a:r>
            <a:r>
              <a:rPr lang="en-US" sz="2000" dirty="0"/>
              <a:t>_ _ method? When does it execute?</a:t>
            </a:r>
          </a:p>
          <a:p>
            <a:pPr marL="0" indent="0">
              <a:lnSpc>
                <a:spcPct val="120000"/>
              </a:lnSpc>
              <a:buNone/>
            </a:pPr>
            <a:r>
              <a:rPr lang="en-US" sz="2000" dirty="0"/>
              <a:t>10.8 What is the purpose of the self parameter in a method?</a:t>
            </a:r>
          </a:p>
          <a:p>
            <a:pPr marL="0" indent="0">
              <a:lnSpc>
                <a:spcPct val="120000"/>
              </a:lnSpc>
              <a:buNone/>
            </a:pPr>
            <a:r>
              <a:rPr lang="en-US" sz="2000" dirty="0"/>
              <a:t>10.9 In a Python class, how do you hide an attribute from code outside the class?</a:t>
            </a:r>
          </a:p>
          <a:p>
            <a:pPr marL="0" indent="0">
              <a:lnSpc>
                <a:spcPct val="120000"/>
              </a:lnSpc>
              <a:buNone/>
            </a:pPr>
            <a:r>
              <a:rPr lang="en-US" sz="2000" dirty="0"/>
              <a:t>10.10 What is the purpose of the _ _str_ _ method?</a:t>
            </a:r>
          </a:p>
          <a:p>
            <a:pPr marL="0" indent="0">
              <a:lnSpc>
                <a:spcPct val="120000"/>
              </a:lnSpc>
              <a:buNone/>
            </a:pPr>
            <a:r>
              <a:rPr lang="en-US" sz="2000" dirty="0"/>
              <a:t>10.11 How do you call the _ _str_ _ method?</a:t>
            </a:r>
          </a:p>
        </p:txBody>
      </p:sp>
    </p:spTree>
    <p:extLst>
      <p:ext uri="{BB962C8B-B14F-4D97-AF65-F5344CB8AC3E}">
        <p14:creationId xmlns:p14="http://schemas.microsoft.com/office/powerpoint/2010/main" val="17759844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53F1B-2BF7-4A00-8B51-D7B283DDEFB3}"/>
              </a:ext>
            </a:extLst>
          </p:cNvPr>
          <p:cNvSpPr>
            <a:spLocks noGrp="1"/>
          </p:cNvSpPr>
          <p:nvPr>
            <p:ph type="title"/>
          </p:nvPr>
        </p:nvSpPr>
        <p:spPr/>
        <p:txBody>
          <a:bodyPr>
            <a:normAutofit/>
          </a:bodyPr>
          <a:lstStyle/>
          <a:p>
            <a:r>
              <a:rPr lang="en-US" sz="2800" b="1" dirty="0">
                <a:solidFill>
                  <a:srgbClr val="C00000"/>
                </a:solidFill>
                <a:latin typeface="Cambria" panose="02040503050406030204" pitchFamily="18" charset="0"/>
                <a:ea typeface="Cambria" panose="02040503050406030204" pitchFamily="18" charset="0"/>
              </a:rPr>
              <a:t>Concept: Each instance of a class has its own set of data attributes.</a:t>
            </a:r>
          </a:p>
        </p:txBody>
      </p:sp>
      <p:sp>
        <p:nvSpPr>
          <p:cNvPr id="3" name="Content Placeholder 2">
            <a:extLst>
              <a:ext uri="{FF2B5EF4-FFF2-40B4-BE49-F238E27FC236}">
                <a16:creationId xmlns:a16="http://schemas.microsoft.com/office/drawing/2014/main" id="{E33F682D-3F8C-4D55-9B4C-AA8B0BFD48C7}"/>
              </a:ext>
            </a:extLst>
          </p:cNvPr>
          <p:cNvSpPr>
            <a:spLocks noGrp="1"/>
          </p:cNvSpPr>
          <p:nvPr>
            <p:ph idx="1"/>
          </p:nvPr>
        </p:nvSpPr>
        <p:spPr/>
        <p:txBody>
          <a:bodyPr/>
          <a:lstStyle/>
          <a:p>
            <a:pPr>
              <a:lnSpc>
                <a:spcPct val="100000"/>
              </a:lnSpc>
            </a:pPr>
            <a:r>
              <a:rPr lang="en-US" dirty="0"/>
              <a:t>When a method uses the </a:t>
            </a:r>
            <a:r>
              <a:rPr lang="en-US" dirty="0">
                <a:solidFill>
                  <a:srgbClr val="C00000"/>
                </a:solidFill>
              </a:rPr>
              <a:t>self parameter </a:t>
            </a:r>
            <a:r>
              <a:rPr lang="en-US" dirty="0"/>
              <a:t>to create an attribute, the attribute belongs to the specific object that self references. We call these attributes instance attributes because they belong to a specific instance of the class.</a:t>
            </a:r>
          </a:p>
        </p:txBody>
      </p:sp>
    </p:spTree>
    <p:extLst>
      <p:ext uri="{BB962C8B-B14F-4D97-AF65-F5344CB8AC3E}">
        <p14:creationId xmlns:p14="http://schemas.microsoft.com/office/powerpoint/2010/main" val="35549697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4B926-CBAA-4F24-A871-EBD7028D7F7E}"/>
              </a:ext>
            </a:extLst>
          </p:cNvPr>
          <p:cNvSpPr>
            <a:spLocks noGrp="1"/>
          </p:cNvSpPr>
          <p:nvPr>
            <p:ph type="title"/>
          </p:nvPr>
        </p:nvSpPr>
        <p:spPr>
          <a:xfrm>
            <a:off x="876300" y="381000"/>
            <a:ext cx="10477500" cy="1309688"/>
          </a:xfrm>
        </p:spPr>
        <p:txBody>
          <a:bodyPr/>
          <a:lstStyle/>
          <a:p>
            <a:r>
              <a:rPr lang="en-US" dirty="0">
                <a:solidFill>
                  <a:srgbClr val="C00000"/>
                </a:solidFill>
                <a:latin typeface="Cambria" panose="02040503050406030204" pitchFamily="18" charset="0"/>
                <a:ea typeface="Cambria" panose="02040503050406030204" pitchFamily="18" charset="0"/>
              </a:rPr>
              <a:t>Type of Programming</a:t>
            </a:r>
          </a:p>
        </p:txBody>
      </p:sp>
      <p:sp>
        <p:nvSpPr>
          <p:cNvPr id="3" name="Content Placeholder 2">
            <a:extLst>
              <a:ext uri="{FF2B5EF4-FFF2-40B4-BE49-F238E27FC236}">
                <a16:creationId xmlns:a16="http://schemas.microsoft.com/office/drawing/2014/main" id="{26E9933F-F706-490D-9684-4504FFAF96CB}"/>
              </a:ext>
            </a:extLst>
          </p:cNvPr>
          <p:cNvSpPr>
            <a:spLocks noGrp="1"/>
          </p:cNvSpPr>
          <p:nvPr>
            <p:ph idx="1"/>
          </p:nvPr>
        </p:nvSpPr>
        <p:spPr/>
        <p:txBody>
          <a:bodyPr>
            <a:normAutofit/>
          </a:bodyPr>
          <a:lstStyle/>
          <a:p>
            <a:r>
              <a:rPr lang="en-US" b="1" dirty="0">
                <a:solidFill>
                  <a:srgbClr val="002060"/>
                </a:solidFill>
              </a:rPr>
              <a:t>Procedural programming </a:t>
            </a:r>
            <a:r>
              <a:rPr lang="en-US" dirty="0"/>
              <a:t>is a method of writing software. It is a programming practice centered on the </a:t>
            </a:r>
            <a:r>
              <a:rPr lang="en-US" dirty="0">
                <a:solidFill>
                  <a:srgbClr val="C00000"/>
                </a:solidFill>
              </a:rPr>
              <a:t>procedures</a:t>
            </a:r>
            <a:r>
              <a:rPr lang="en-US" dirty="0"/>
              <a:t> or actions that take place in a program.</a:t>
            </a:r>
          </a:p>
          <a:p>
            <a:r>
              <a:rPr lang="en-US" dirty="0"/>
              <a:t> </a:t>
            </a:r>
            <a:r>
              <a:rPr lang="en-US" b="1" dirty="0">
                <a:solidFill>
                  <a:srgbClr val="002060"/>
                </a:solidFill>
              </a:rPr>
              <a:t>Object-oriented programming </a:t>
            </a:r>
            <a:r>
              <a:rPr lang="en-US" dirty="0"/>
              <a:t>is centered on </a:t>
            </a:r>
            <a:r>
              <a:rPr lang="en-US" dirty="0">
                <a:solidFill>
                  <a:srgbClr val="C00000"/>
                </a:solidFill>
              </a:rPr>
              <a:t>objects</a:t>
            </a:r>
            <a:r>
              <a:rPr lang="en-US" dirty="0"/>
              <a:t>. Objects are created from abstract data types that encapsulate data and functions together</a:t>
            </a:r>
          </a:p>
          <a:p>
            <a:r>
              <a:rPr lang="en-US" dirty="0"/>
              <a:t>The object is, conceptually, a self-contained unit that consists of data attributes and methods that operate on the data attributes.</a:t>
            </a:r>
          </a:p>
          <a:p>
            <a:pPr lvl="1"/>
            <a:r>
              <a:rPr lang="en-US" altLang="en-US" dirty="0"/>
              <a:t>OOP is </a:t>
            </a:r>
            <a:r>
              <a:rPr lang="en-US" altLang="en-US" dirty="0">
                <a:solidFill>
                  <a:srgbClr val="C00000"/>
                </a:solidFill>
              </a:rPr>
              <a:t>a way </a:t>
            </a:r>
            <a:r>
              <a:rPr lang="en-US" altLang="en-US" dirty="0"/>
              <a:t>to </a:t>
            </a:r>
            <a:r>
              <a:rPr lang="en-US" altLang="en-US" dirty="0">
                <a:solidFill>
                  <a:schemeClr val="accent6">
                    <a:lumMod val="75000"/>
                  </a:schemeClr>
                </a:solidFill>
              </a:rPr>
              <a:t>organize</a:t>
            </a:r>
            <a:r>
              <a:rPr lang="en-US" altLang="en-US" dirty="0"/>
              <a:t> and </a:t>
            </a:r>
            <a:r>
              <a:rPr lang="en-US" altLang="en-US" dirty="0">
                <a:solidFill>
                  <a:schemeClr val="accent1">
                    <a:lumMod val="75000"/>
                  </a:schemeClr>
                </a:solidFill>
              </a:rPr>
              <a:t>conceptualize</a:t>
            </a:r>
            <a:r>
              <a:rPr lang="en-US" altLang="en-US" dirty="0"/>
              <a:t> a program as a set of </a:t>
            </a:r>
            <a:r>
              <a:rPr lang="en-US" altLang="en-US" dirty="0">
                <a:solidFill>
                  <a:srgbClr val="FF0000"/>
                </a:solidFill>
              </a:rPr>
              <a:t>interacting</a:t>
            </a:r>
            <a:r>
              <a:rPr lang="en-US" altLang="en-US" dirty="0"/>
              <a:t> objects.</a:t>
            </a:r>
            <a:r>
              <a:rPr lang="en-US" dirty="0"/>
              <a:t> </a:t>
            </a:r>
          </a:p>
        </p:txBody>
      </p:sp>
    </p:spTree>
    <p:extLst>
      <p:ext uri="{BB962C8B-B14F-4D97-AF65-F5344CB8AC3E}">
        <p14:creationId xmlns:p14="http://schemas.microsoft.com/office/powerpoint/2010/main" val="3271797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59E228-CA20-4036-8C27-8687CC190C3A}"/>
              </a:ext>
            </a:extLst>
          </p:cNvPr>
          <p:cNvPicPr>
            <a:picLocks noChangeAspect="1"/>
          </p:cNvPicPr>
          <p:nvPr/>
        </p:nvPicPr>
        <p:blipFill rotWithShape="1">
          <a:blip r:embed="rId2"/>
          <a:srcRect l="28826" t="19116" r="31234" b="39438"/>
          <a:stretch/>
        </p:blipFill>
        <p:spPr>
          <a:xfrm>
            <a:off x="55083" y="1139844"/>
            <a:ext cx="8692095" cy="5073669"/>
          </a:xfrm>
          <a:prstGeom prst="rect">
            <a:avLst/>
          </a:prstGeom>
        </p:spPr>
      </p:pic>
      <p:pic>
        <p:nvPicPr>
          <p:cNvPr id="7" name="Picture 6">
            <a:extLst>
              <a:ext uri="{FF2B5EF4-FFF2-40B4-BE49-F238E27FC236}">
                <a16:creationId xmlns:a16="http://schemas.microsoft.com/office/drawing/2014/main" id="{4CF86294-A154-41E2-88CB-C554DE85FF6D}"/>
              </a:ext>
            </a:extLst>
          </p:cNvPr>
          <p:cNvPicPr>
            <a:picLocks noChangeAspect="1"/>
          </p:cNvPicPr>
          <p:nvPr/>
        </p:nvPicPr>
        <p:blipFill rotWithShape="1">
          <a:blip r:embed="rId2"/>
          <a:srcRect l="28373" t="61365" r="38193" b="9931"/>
          <a:stretch/>
        </p:blipFill>
        <p:spPr>
          <a:xfrm>
            <a:off x="6360405" y="1773715"/>
            <a:ext cx="5471711" cy="2642429"/>
          </a:xfrm>
          <a:prstGeom prst="rect">
            <a:avLst/>
          </a:prstGeom>
        </p:spPr>
      </p:pic>
    </p:spTree>
    <p:extLst>
      <p:ext uri="{BB962C8B-B14F-4D97-AF65-F5344CB8AC3E}">
        <p14:creationId xmlns:p14="http://schemas.microsoft.com/office/powerpoint/2010/main" val="39236934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94600-B8A4-487F-94C8-9CA605785E60}"/>
              </a:ext>
            </a:extLst>
          </p:cNvPr>
          <p:cNvSpPr>
            <a:spLocks noGrp="1"/>
          </p:cNvSpPr>
          <p:nvPr>
            <p:ph type="title"/>
          </p:nvPr>
        </p:nvSpPr>
        <p:spPr/>
        <p:txBody>
          <a:bodyPr/>
          <a:lstStyle/>
          <a:p>
            <a:r>
              <a:rPr lang="en-US" dirty="0">
                <a:solidFill>
                  <a:srgbClr val="C00000"/>
                </a:solidFill>
                <a:latin typeface="Cambria" panose="02040503050406030204" pitchFamily="18" charset="0"/>
                <a:ea typeface="Cambria" panose="02040503050406030204" pitchFamily="18" charset="0"/>
              </a:rPr>
              <a:t>Accessor and Mutator Methods</a:t>
            </a:r>
          </a:p>
        </p:txBody>
      </p:sp>
      <p:sp>
        <p:nvSpPr>
          <p:cNvPr id="3" name="Content Placeholder 2">
            <a:extLst>
              <a:ext uri="{FF2B5EF4-FFF2-40B4-BE49-F238E27FC236}">
                <a16:creationId xmlns:a16="http://schemas.microsoft.com/office/drawing/2014/main" id="{1C58467E-7396-4204-A04F-93F40A51E88F}"/>
              </a:ext>
            </a:extLst>
          </p:cNvPr>
          <p:cNvSpPr>
            <a:spLocks noGrp="1"/>
          </p:cNvSpPr>
          <p:nvPr>
            <p:ph idx="1"/>
          </p:nvPr>
        </p:nvSpPr>
        <p:spPr>
          <a:xfrm>
            <a:off x="838200" y="1414419"/>
            <a:ext cx="10515600" cy="4351338"/>
          </a:xfrm>
        </p:spPr>
        <p:txBody>
          <a:bodyPr>
            <a:normAutofit fontScale="85000" lnSpcReduction="10000"/>
          </a:bodyPr>
          <a:lstStyle/>
          <a:p>
            <a:pPr>
              <a:lnSpc>
                <a:spcPct val="110000"/>
              </a:lnSpc>
            </a:pPr>
            <a:r>
              <a:rPr lang="en-US" dirty="0"/>
              <a:t>A method that returns a value from a class’s attribute but does not change it is known as an </a:t>
            </a:r>
            <a:r>
              <a:rPr lang="en-US" dirty="0">
                <a:solidFill>
                  <a:srgbClr val="C00000"/>
                </a:solidFill>
              </a:rPr>
              <a:t>accessor method</a:t>
            </a:r>
            <a:r>
              <a:rPr lang="en-US" dirty="0"/>
              <a:t>. Accessor methods provide a safe way for code outside the class to </a:t>
            </a:r>
            <a:r>
              <a:rPr lang="en-US" dirty="0">
                <a:solidFill>
                  <a:srgbClr val="C00000"/>
                </a:solidFill>
              </a:rPr>
              <a:t>retrieve the values of attributes</a:t>
            </a:r>
            <a:r>
              <a:rPr lang="en-US" dirty="0"/>
              <a:t>, without exposing the attributes in a way that they could be changed by the code outside the method</a:t>
            </a:r>
          </a:p>
          <a:p>
            <a:pPr>
              <a:lnSpc>
                <a:spcPct val="110000"/>
              </a:lnSpc>
            </a:pPr>
            <a:r>
              <a:rPr lang="en-US" dirty="0"/>
              <a:t> A method that </a:t>
            </a:r>
            <a:r>
              <a:rPr lang="en-US" dirty="0">
                <a:solidFill>
                  <a:srgbClr val="C00000"/>
                </a:solidFill>
              </a:rPr>
              <a:t>stores a value in a data attribute </a:t>
            </a:r>
            <a:r>
              <a:rPr lang="en-US" dirty="0"/>
              <a:t>or changes the value of a data attribute in some other way is known as a </a:t>
            </a:r>
            <a:r>
              <a:rPr lang="en-US" dirty="0">
                <a:solidFill>
                  <a:srgbClr val="C00000"/>
                </a:solidFill>
              </a:rPr>
              <a:t>mutator method</a:t>
            </a:r>
            <a:r>
              <a:rPr lang="en-US" dirty="0"/>
              <a:t>. Mutator methods can control the way that a class’s data attributes are modified. When code outside the class needs to change the value of an object’s data attribute, it typically calls a mutator and passes the new value as an argument. If necessary, the mutator can validate the value before it assigns it to the data attribute. </a:t>
            </a:r>
          </a:p>
        </p:txBody>
      </p:sp>
      <p:pic>
        <p:nvPicPr>
          <p:cNvPr id="5" name="Picture 4">
            <a:extLst>
              <a:ext uri="{FF2B5EF4-FFF2-40B4-BE49-F238E27FC236}">
                <a16:creationId xmlns:a16="http://schemas.microsoft.com/office/drawing/2014/main" id="{9E8A7B7E-701B-45CD-97A1-5A3C7D4AF14B}"/>
              </a:ext>
            </a:extLst>
          </p:cNvPr>
          <p:cNvPicPr>
            <a:picLocks noChangeAspect="1"/>
          </p:cNvPicPr>
          <p:nvPr/>
        </p:nvPicPr>
        <p:blipFill rotWithShape="1">
          <a:blip r:embed="rId2"/>
          <a:srcRect l="30904" t="54618" r="32410" b="36065"/>
          <a:stretch/>
        </p:blipFill>
        <p:spPr>
          <a:xfrm>
            <a:off x="418645" y="5408039"/>
            <a:ext cx="9849076" cy="1407012"/>
          </a:xfrm>
          <a:prstGeom prst="rect">
            <a:avLst/>
          </a:prstGeom>
        </p:spPr>
      </p:pic>
    </p:spTree>
    <p:extLst>
      <p:ext uri="{BB962C8B-B14F-4D97-AF65-F5344CB8AC3E}">
        <p14:creationId xmlns:p14="http://schemas.microsoft.com/office/powerpoint/2010/main" val="17902336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7557AA-D9FF-4725-B02D-EF00897D19F0}"/>
              </a:ext>
            </a:extLst>
          </p:cNvPr>
          <p:cNvPicPr>
            <a:picLocks noChangeAspect="1"/>
          </p:cNvPicPr>
          <p:nvPr/>
        </p:nvPicPr>
        <p:blipFill rotWithShape="1">
          <a:blip r:embed="rId2"/>
          <a:srcRect l="25211" t="26621" r="37109" b="25141"/>
          <a:stretch/>
        </p:blipFill>
        <p:spPr>
          <a:xfrm>
            <a:off x="0" y="-110168"/>
            <a:ext cx="6333679" cy="4560982"/>
          </a:xfrm>
          <a:prstGeom prst="rect">
            <a:avLst/>
          </a:prstGeom>
        </p:spPr>
      </p:pic>
      <p:pic>
        <p:nvPicPr>
          <p:cNvPr id="7" name="Picture 6">
            <a:extLst>
              <a:ext uri="{FF2B5EF4-FFF2-40B4-BE49-F238E27FC236}">
                <a16:creationId xmlns:a16="http://schemas.microsoft.com/office/drawing/2014/main" id="{AEB0942F-A46E-4E0C-B95E-D8F515B09376}"/>
              </a:ext>
            </a:extLst>
          </p:cNvPr>
          <p:cNvPicPr>
            <a:picLocks noChangeAspect="1"/>
          </p:cNvPicPr>
          <p:nvPr/>
        </p:nvPicPr>
        <p:blipFill rotWithShape="1">
          <a:blip r:embed="rId3"/>
          <a:srcRect l="26295" t="15743" r="38554" b="6988"/>
          <a:stretch/>
        </p:blipFill>
        <p:spPr>
          <a:xfrm>
            <a:off x="6408145" y="-110168"/>
            <a:ext cx="5783855" cy="6822765"/>
          </a:xfrm>
          <a:prstGeom prst="rect">
            <a:avLst/>
          </a:prstGeom>
        </p:spPr>
      </p:pic>
    </p:spTree>
    <p:extLst>
      <p:ext uri="{BB962C8B-B14F-4D97-AF65-F5344CB8AC3E}">
        <p14:creationId xmlns:p14="http://schemas.microsoft.com/office/powerpoint/2010/main" val="30171290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B1010B-67AF-4324-901F-5205FC74020F}"/>
              </a:ext>
            </a:extLst>
          </p:cNvPr>
          <p:cNvPicPr>
            <a:picLocks noChangeAspect="1"/>
          </p:cNvPicPr>
          <p:nvPr/>
        </p:nvPicPr>
        <p:blipFill rotWithShape="1">
          <a:blip r:embed="rId2"/>
          <a:srcRect l="25754" t="31808" r="42168" b="40401"/>
          <a:stretch/>
        </p:blipFill>
        <p:spPr>
          <a:xfrm>
            <a:off x="143219" y="297457"/>
            <a:ext cx="5267398" cy="2566929"/>
          </a:xfrm>
          <a:prstGeom prst="rect">
            <a:avLst/>
          </a:prstGeom>
        </p:spPr>
      </p:pic>
      <p:pic>
        <p:nvPicPr>
          <p:cNvPr id="7" name="Picture 6">
            <a:extLst>
              <a:ext uri="{FF2B5EF4-FFF2-40B4-BE49-F238E27FC236}">
                <a16:creationId xmlns:a16="http://schemas.microsoft.com/office/drawing/2014/main" id="{FD9C0583-47F7-4986-AA4D-9E791C5ADBC2}"/>
              </a:ext>
            </a:extLst>
          </p:cNvPr>
          <p:cNvPicPr>
            <a:picLocks noChangeAspect="1"/>
          </p:cNvPicPr>
          <p:nvPr/>
        </p:nvPicPr>
        <p:blipFill rotWithShape="1">
          <a:blip r:embed="rId3"/>
          <a:srcRect l="25753" t="22972" r="27620" b="18714"/>
          <a:stretch/>
        </p:blipFill>
        <p:spPr>
          <a:xfrm>
            <a:off x="5265806" y="1769756"/>
            <a:ext cx="7084102" cy="4983583"/>
          </a:xfrm>
          <a:prstGeom prst="rect">
            <a:avLst/>
          </a:prstGeom>
        </p:spPr>
      </p:pic>
    </p:spTree>
    <p:extLst>
      <p:ext uri="{BB962C8B-B14F-4D97-AF65-F5344CB8AC3E}">
        <p14:creationId xmlns:p14="http://schemas.microsoft.com/office/powerpoint/2010/main" val="35822608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A91BB-93BF-4B88-9321-6A7E44BB1173}"/>
              </a:ext>
            </a:extLst>
          </p:cNvPr>
          <p:cNvSpPr>
            <a:spLocks noGrp="1"/>
          </p:cNvSpPr>
          <p:nvPr>
            <p:ph type="title"/>
          </p:nvPr>
        </p:nvSpPr>
        <p:spPr>
          <a:xfrm>
            <a:off x="6299200" y="0"/>
            <a:ext cx="6094775" cy="1325563"/>
          </a:xfrm>
        </p:spPr>
        <p:txBody>
          <a:bodyPr/>
          <a:lstStyle/>
          <a:p>
            <a:r>
              <a:rPr lang="en-US" dirty="0">
                <a:solidFill>
                  <a:srgbClr val="C00000"/>
                </a:solidFill>
                <a:latin typeface="Cambria" panose="02040503050406030204" pitchFamily="18" charset="0"/>
                <a:ea typeface="Cambria" panose="02040503050406030204" pitchFamily="18" charset="0"/>
              </a:rPr>
              <a:t>Storing Objects in a List</a:t>
            </a:r>
          </a:p>
        </p:txBody>
      </p:sp>
      <p:pic>
        <p:nvPicPr>
          <p:cNvPr id="5" name="Picture 4">
            <a:extLst>
              <a:ext uri="{FF2B5EF4-FFF2-40B4-BE49-F238E27FC236}">
                <a16:creationId xmlns:a16="http://schemas.microsoft.com/office/drawing/2014/main" id="{50285BEC-2230-4A1B-AB67-5BE60AFA9FC8}"/>
              </a:ext>
            </a:extLst>
          </p:cNvPr>
          <p:cNvPicPr>
            <a:picLocks noChangeAspect="1"/>
          </p:cNvPicPr>
          <p:nvPr/>
        </p:nvPicPr>
        <p:blipFill rotWithShape="1">
          <a:blip r:embed="rId2"/>
          <a:srcRect l="25482" t="16546" r="35121" b="8112"/>
          <a:stretch/>
        </p:blipFill>
        <p:spPr>
          <a:xfrm>
            <a:off x="165252" y="57471"/>
            <a:ext cx="6268597" cy="6743057"/>
          </a:xfrm>
          <a:prstGeom prst="rect">
            <a:avLst/>
          </a:prstGeom>
        </p:spPr>
      </p:pic>
      <p:pic>
        <p:nvPicPr>
          <p:cNvPr id="7" name="Picture 6">
            <a:extLst>
              <a:ext uri="{FF2B5EF4-FFF2-40B4-BE49-F238E27FC236}">
                <a16:creationId xmlns:a16="http://schemas.microsoft.com/office/drawing/2014/main" id="{F6B0DF19-AF67-442C-803E-C3CBDF3CC367}"/>
              </a:ext>
            </a:extLst>
          </p:cNvPr>
          <p:cNvPicPr>
            <a:picLocks noChangeAspect="1"/>
          </p:cNvPicPr>
          <p:nvPr/>
        </p:nvPicPr>
        <p:blipFill rotWithShape="1">
          <a:blip r:embed="rId3"/>
          <a:srcRect l="24668" t="28301" r="32771" b="50000"/>
          <a:stretch/>
        </p:blipFill>
        <p:spPr>
          <a:xfrm>
            <a:off x="5988994" y="3064589"/>
            <a:ext cx="5909220" cy="1694697"/>
          </a:xfrm>
          <a:prstGeom prst="rect">
            <a:avLst/>
          </a:prstGeom>
        </p:spPr>
      </p:pic>
    </p:spTree>
    <p:extLst>
      <p:ext uri="{BB962C8B-B14F-4D97-AF65-F5344CB8AC3E}">
        <p14:creationId xmlns:p14="http://schemas.microsoft.com/office/powerpoint/2010/main" val="37449751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B95135-839C-47D2-B559-D2A2593FDCAB}"/>
              </a:ext>
            </a:extLst>
          </p:cNvPr>
          <p:cNvPicPr>
            <a:picLocks noChangeAspect="1"/>
          </p:cNvPicPr>
          <p:nvPr/>
        </p:nvPicPr>
        <p:blipFill rotWithShape="1">
          <a:blip r:embed="rId2"/>
          <a:srcRect l="26205" t="16064" r="35753" b="5324"/>
          <a:stretch/>
        </p:blipFill>
        <p:spPr>
          <a:xfrm>
            <a:off x="2710151" y="67511"/>
            <a:ext cx="5783854" cy="6722978"/>
          </a:xfrm>
          <a:prstGeom prst="rect">
            <a:avLst/>
          </a:prstGeom>
        </p:spPr>
      </p:pic>
    </p:spTree>
    <p:extLst>
      <p:ext uri="{BB962C8B-B14F-4D97-AF65-F5344CB8AC3E}">
        <p14:creationId xmlns:p14="http://schemas.microsoft.com/office/powerpoint/2010/main" val="24681121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18647-1ACD-42DC-A37B-B2819D49BAE2}"/>
              </a:ext>
            </a:extLst>
          </p:cNvPr>
          <p:cNvSpPr>
            <a:spLocks noGrp="1"/>
          </p:cNvSpPr>
          <p:nvPr>
            <p:ph type="title"/>
          </p:nvPr>
        </p:nvSpPr>
        <p:spPr>
          <a:xfrm>
            <a:off x="254000" y="365125"/>
            <a:ext cx="5265451" cy="1325563"/>
          </a:xfrm>
        </p:spPr>
        <p:txBody>
          <a:bodyPr/>
          <a:lstStyle/>
          <a:p>
            <a:r>
              <a:rPr lang="en-US" dirty="0">
                <a:solidFill>
                  <a:srgbClr val="C00000"/>
                </a:solidFill>
                <a:latin typeface="Cambria" panose="02040503050406030204" pitchFamily="18" charset="0"/>
                <a:ea typeface="Cambria" panose="02040503050406030204" pitchFamily="18" charset="0"/>
              </a:rPr>
              <a:t>Passing Objects as Arguments</a:t>
            </a:r>
          </a:p>
        </p:txBody>
      </p:sp>
      <p:pic>
        <p:nvPicPr>
          <p:cNvPr id="5" name="Picture 4">
            <a:extLst>
              <a:ext uri="{FF2B5EF4-FFF2-40B4-BE49-F238E27FC236}">
                <a16:creationId xmlns:a16="http://schemas.microsoft.com/office/drawing/2014/main" id="{1F9BD4A6-0FAC-4447-B4DE-F6B4387A6115}"/>
              </a:ext>
            </a:extLst>
          </p:cNvPr>
          <p:cNvPicPr>
            <a:picLocks noChangeAspect="1"/>
          </p:cNvPicPr>
          <p:nvPr/>
        </p:nvPicPr>
        <p:blipFill rotWithShape="1">
          <a:blip r:embed="rId2"/>
          <a:srcRect l="33615" t="17350" r="42530" b="18715"/>
          <a:stretch/>
        </p:blipFill>
        <p:spPr>
          <a:xfrm>
            <a:off x="6167873" y="0"/>
            <a:ext cx="5185927" cy="6858000"/>
          </a:xfrm>
          <a:prstGeom prst="rect">
            <a:avLst/>
          </a:prstGeom>
        </p:spPr>
      </p:pic>
    </p:spTree>
    <p:extLst>
      <p:ext uri="{BB962C8B-B14F-4D97-AF65-F5344CB8AC3E}">
        <p14:creationId xmlns:p14="http://schemas.microsoft.com/office/powerpoint/2010/main" val="6072183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36E42-D597-4422-AA66-80DF3009A26B}"/>
              </a:ext>
            </a:extLst>
          </p:cNvPr>
          <p:cNvSpPr>
            <a:spLocks noGrp="1"/>
          </p:cNvSpPr>
          <p:nvPr>
            <p:ph type="title"/>
          </p:nvPr>
        </p:nvSpPr>
        <p:spPr/>
        <p:txBody>
          <a:bodyPr/>
          <a:lstStyle/>
          <a:p>
            <a:r>
              <a:rPr lang="en-US" dirty="0">
                <a:solidFill>
                  <a:srgbClr val="C00000"/>
                </a:solidFill>
                <a:latin typeface="Cambria" panose="02040503050406030204" pitchFamily="18" charset="0"/>
                <a:ea typeface="Cambria" panose="02040503050406030204" pitchFamily="18" charset="0"/>
              </a:rPr>
              <a:t>Techniques for Designing Classes</a:t>
            </a:r>
          </a:p>
        </p:txBody>
      </p:sp>
      <p:sp>
        <p:nvSpPr>
          <p:cNvPr id="3" name="Content Placeholder 2">
            <a:extLst>
              <a:ext uri="{FF2B5EF4-FFF2-40B4-BE49-F238E27FC236}">
                <a16:creationId xmlns:a16="http://schemas.microsoft.com/office/drawing/2014/main" id="{740A04DB-612D-45FB-BF94-FD53F2432FD7}"/>
              </a:ext>
            </a:extLst>
          </p:cNvPr>
          <p:cNvSpPr>
            <a:spLocks noGrp="1"/>
          </p:cNvSpPr>
          <p:nvPr>
            <p:ph idx="1"/>
          </p:nvPr>
        </p:nvSpPr>
        <p:spPr/>
        <p:txBody>
          <a:bodyPr/>
          <a:lstStyle/>
          <a:p>
            <a:pPr>
              <a:lnSpc>
                <a:spcPct val="100000"/>
              </a:lnSpc>
            </a:pPr>
            <a:r>
              <a:rPr lang="en-US" dirty="0">
                <a:solidFill>
                  <a:srgbClr val="C00000"/>
                </a:solidFill>
              </a:rPr>
              <a:t>The Unified Modeling Language </a:t>
            </a:r>
          </a:p>
          <a:p>
            <a:pPr>
              <a:lnSpc>
                <a:spcPct val="100000"/>
              </a:lnSpc>
            </a:pPr>
            <a:r>
              <a:rPr lang="en-US" dirty="0"/>
              <a:t>When designing a class, it is often helpful to draw a </a:t>
            </a:r>
            <a:r>
              <a:rPr lang="en-US" b="1" dirty="0">
                <a:solidFill>
                  <a:srgbClr val="C00000"/>
                </a:solidFill>
              </a:rPr>
              <a:t>UML</a:t>
            </a:r>
            <a:r>
              <a:rPr lang="en-US" dirty="0"/>
              <a:t> diagram. UML stands for Unified Modeling Language. It provides a set of standard diagrams for graphically depicting object oriented systems. Figure 10-10 shows the general layout of a UML diagram for a class. Notice that the diagram is a box that is divided into three sections. The top section is where you write the </a:t>
            </a:r>
            <a:r>
              <a:rPr lang="en-US" dirty="0">
                <a:solidFill>
                  <a:srgbClr val="C00000"/>
                </a:solidFill>
              </a:rPr>
              <a:t>name of the class</a:t>
            </a:r>
            <a:r>
              <a:rPr lang="en-US" dirty="0"/>
              <a:t>. The middle section holds a list of the class’s </a:t>
            </a:r>
            <a:r>
              <a:rPr lang="en-US" dirty="0">
                <a:solidFill>
                  <a:srgbClr val="C00000"/>
                </a:solidFill>
              </a:rPr>
              <a:t>data attributes</a:t>
            </a:r>
            <a:r>
              <a:rPr lang="en-US" dirty="0"/>
              <a:t>. The bottom section holds a list of the </a:t>
            </a:r>
            <a:r>
              <a:rPr lang="en-US" dirty="0">
                <a:solidFill>
                  <a:srgbClr val="C00000"/>
                </a:solidFill>
              </a:rPr>
              <a:t>class’s methods</a:t>
            </a:r>
            <a:r>
              <a:rPr lang="en-US" dirty="0"/>
              <a:t>.</a:t>
            </a:r>
          </a:p>
        </p:txBody>
      </p:sp>
    </p:spTree>
    <p:extLst>
      <p:ext uri="{BB962C8B-B14F-4D97-AF65-F5344CB8AC3E}">
        <p14:creationId xmlns:p14="http://schemas.microsoft.com/office/powerpoint/2010/main" val="1807441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A51E0E-0049-46E4-A87F-81203567863E}"/>
              </a:ext>
            </a:extLst>
          </p:cNvPr>
          <p:cNvPicPr>
            <a:picLocks noChangeAspect="1"/>
          </p:cNvPicPr>
          <p:nvPr/>
        </p:nvPicPr>
        <p:blipFill rotWithShape="1">
          <a:blip r:embed="rId2"/>
          <a:srcRect l="24940" t="15261" r="27078" b="6505"/>
          <a:stretch/>
        </p:blipFill>
        <p:spPr>
          <a:xfrm>
            <a:off x="2313543" y="148956"/>
            <a:ext cx="7315200" cy="6709044"/>
          </a:xfrm>
          <a:prstGeom prst="rect">
            <a:avLst/>
          </a:prstGeom>
        </p:spPr>
      </p:pic>
    </p:spTree>
    <p:extLst>
      <p:ext uri="{BB962C8B-B14F-4D97-AF65-F5344CB8AC3E}">
        <p14:creationId xmlns:p14="http://schemas.microsoft.com/office/powerpoint/2010/main" val="39950710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297FF-96D7-48FC-A841-3CAEE2EC6692}"/>
              </a:ext>
            </a:extLst>
          </p:cNvPr>
          <p:cNvSpPr>
            <a:spLocks noGrp="1"/>
          </p:cNvSpPr>
          <p:nvPr>
            <p:ph type="title"/>
          </p:nvPr>
        </p:nvSpPr>
        <p:spPr/>
        <p:txBody>
          <a:bodyPr/>
          <a:lstStyle/>
          <a:p>
            <a:r>
              <a:rPr lang="en-US" dirty="0">
                <a:solidFill>
                  <a:srgbClr val="C00000"/>
                </a:solidFill>
                <a:latin typeface="Cambria" panose="02040503050406030204" pitchFamily="18" charset="0"/>
                <a:ea typeface="Cambria" panose="02040503050406030204" pitchFamily="18" charset="0"/>
              </a:rPr>
              <a:t>Finding the Classes in a Problem</a:t>
            </a:r>
          </a:p>
        </p:txBody>
      </p:sp>
      <p:sp>
        <p:nvSpPr>
          <p:cNvPr id="3" name="Content Placeholder 2">
            <a:extLst>
              <a:ext uri="{FF2B5EF4-FFF2-40B4-BE49-F238E27FC236}">
                <a16:creationId xmlns:a16="http://schemas.microsoft.com/office/drawing/2014/main" id="{24E302BE-C0DF-4C10-A90C-8A71ED1CD7DB}"/>
              </a:ext>
            </a:extLst>
          </p:cNvPr>
          <p:cNvSpPr>
            <a:spLocks noGrp="1"/>
          </p:cNvSpPr>
          <p:nvPr>
            <p:ph idx="1"/>
          </p:nvPr>
        </p:nvSpPr>
        <p:spPr>
          <a:xfrm>
            <a:off x="838200" y="1483360"/>
            <a:ext cx="10515600" cy="4693603"/>
          </a:xfrm>
        </p:spPr>
        <p:txBody>
          <a:bodyPr>
            <a:normAutofit lnSpcReduction="10000"/>
          </a:bodyPr>
          <a:lstStyle/>
          <a:p>
            <a:pPr>
              <a:lnSpc>
                <a:spcPct val="120000"/>
              </a:lnSpc>
            </a:pPr>
            <a:r>
              <a:rPr lang="en-US" sz="2000" dirty="0"/>
              <a:t>When developing an object-oriented program, one of your first tasks is to identify the classes that you will need to create. Typically, your goal is to identify the different types of real-world objects that are present in the problem and then create classes for those types of objects within your application.</a:t>
            </a:r>
          </a:p>
          <a:p>
            <a:pPr>
              <a:lnSpc>
                <a:spcPct val="120000"/>
              </a:lnSpc>
            </a:pPr>
            <a:r>
              <a:rPr lang="en-US" sz="2000" dirty="0"/>
              <a:t>Over the years, software professionals have developed numerous techniques for finding the  classes in a given problem. One simple and popular technique involves the following steps.</a:t>
            </a:r>
          </a:p>
          <a:p>
            <a:pPr>
              <a:lnSpc>
                <a:spcPct val="120000"/>
              </a:lnSpc>
            </a:pPr>
            <a:r>
              <a:rPr lang="en-US" sz="2000" dirty="0">
                <a:solidFill>
                  <a:srgbClr val="C00000"/>
                </a:solidFill>
              </a:rPr>
              <a:t>1. Get a written description of the problem domain.</a:t>
            </a:r>
          </a:p>
          <a:p>
            <a:pPr>
              <a:lnSpc>
                <a:spcPct val="120000"/>
              </a:lnSpc>
            </a:pPr>
            <a:r>
              <a:rPr lang="en-US" sz="2000" dirty="0">
                <a:solidFill>
                  <a:srgbClr val="C00000"/>
                </a:solidFill>
              </a:rPr>
              <a:t>2. Identify all the nouns (including pronouns and noun phrases) in the description. Each  of these is a potential class.</a:t>
            </a:r>
          </a:p>
          <a:p>
            <a:pPr>
              <a:lnSpc>
                <a:spcPct val="120000"/>
              </a:lnSpc>
            </a:pPr>
            <a:r>
              <a:rPr lang="en-US" sz="2000" dirty="0">
                <a:solidFill>
                  <a:srgbClr val="C00000"/>
                </a:solidFill>
              </a:rPr>
              <a:t>3. Refine the list to include only the classes that are relevant to the problem</a:t>
            </a:r>
          </a:p>
          <a:p>
            <a:pPr lvl="1">
              <a:lnSpc>
                <a:spcPct val="120000"/>
              </a:lnSpc>
            </a:pPr>
            <a:r>
              <a:rPr lang="en-US" sz="1600" b="1" dirty="0"/>
              <a:t>Some of the nouns might represent objects, not classes.</a:t>
            </a:r>
          </a:p>
          <a:p>
            <a:pPr lvl="1">
              <a:lnSpc>
                <a:spcPct val="120000"/>
              </a:lnSpc>
            </a:pPr>
            <a:r>
              <a:rPr lang="en-US" sz="1600" b="1" dirty="0"/>
              <a:t>Some of the nouns might represent simple values that can be assigned to a variable and do not require a class.</a:t>
            </a:r>
          </a:p>
        </p:txBody>
      </p:sp>
    </p:spTree>
    <p:extLst>
      <p:ext uri="{BB962C8B-B14F-4D97-AF65-F5344CB8AC3E}">
        <p14:creationId xmlns:p14="http://schemas.microsoft.com/office/powerpoint/2010/main" val="1963926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9EBE6-8B66-4880-BD28-8D57D0995CB5}"/>
              </a:ext>
            </a:extLst>
          </p:cNvPr>
          <p:cNvSpPr>
            <a:spLocks noGrp="1"/>
          </p:cNvSpPr>
          <p:nvPr>
            <p:ph type="title"/>
          </p:nvPr>
        </p:nvSpPr>
        <p:spPr/>
        <p:txBody>
          <a:bodyPr/>
          <a:lstStyle/>
          <a:p>
            <a:r>
              <a:rPr lang="en-US" dirty="0">
                <a:solidFill>
                  <a:srgbClr val="C00000"/>
                </a:solidFill>
                <a:latin typeface="Cambria" panose="02040503050406030204" pitchFamily="18" charset="0"/>
                <a:ea typeface="Cambria" panose="02040503050406030204" pitchFamily="18" charset="0"/>
              </a:rPr>
              <a:t>Procedural programming</a:t>
            </a:r>
          </a:p>
        </p:txBody>
      </p:sp>
      <p:pic>
        <p:nvPicPr>
          <p:cNvPr id="5" name="Content Placeholder 4">
            <a:extLst>
              <a:ext uri="{FF2B5EF4-FFF2-40B4-BE49-F238E27FC236}">
                <a16:creationId xmlns:a16="http://schemas.microsoft.com/office/drawing/2014/main" id="{0694A7C3-EB3E-4C88-B7D3-03916B067920}"/>
              </a:ext>
            </a:extLst>
          </p:cNvPr>
          <p:cNvPicPr>
            <a:picLocks noGrp="1" noChangeAspect="1"/>
          </p:cNvPicPr>
          <p:nvPr>
            <p:ph idx="1"/>
          </p:nvPr>
        </p:nvPicPr>
        <p:blipFill rotWithShape="1">
          <a:blip r:embed="rId2"/>
          <a:srcRect l="30463" t="24881" r="33419" b="33382"/>
          <a:stretch/>
        </p:blipFill>
        <p:spPr>
          <a:xfrm>
            <a:off x="2748632" y="1931317"/>
            <a:ext cx="6540500" cy="4251327"/>
          </a:xfrm>
        </p:spPr>
      </p:pic>
    </p:spTree>
    <p:extLst>
      <p:ext uri="{BB962C8B-B14F-4D97-AF65-F5344CB8AC3E}">
        <p14:creationId xmlns:p14="http://schemas.microsoft.com/office/powerpoint/2010/main" val="34421863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145B7-DCBB-4DEB-AAB8-E7798C901C4B}"/>
              </a:ext>
            </a:extLst>
          </p:cNvPr>
          <p:cNvSpPr>
            <a:spLocks noGrp="1"/>
          </p:cNvSpPr>
          <p:nvPr>
            <p:ph type="title"/>
          </p:nvPr>
        </p:nvSpPr>
        <p:spPr/>
        <p:txBody>
          <a:bodyPr/>
          <a:lstStyle/>
          <a:p>
            <a:r>
              <a:rPr lang="en-US" dirty="0">
                <a:solidFill>
                  <a:srgbClr val="C00000"/>
                </a:solidFill>
                <a:latin typeface="Cambria" panose="02040503050406030204" pitchFamily="18" charset="0"/>
                <a:ea typeface="Cambria" panose="02040503050406030204" pitchFamily="18" charset="0"/>
              </a:rPr>
              <a:t>Identifying a Class’s Responsibilities</a:t>
            </a:r>
          </a:p>
        </p:txBody>
      </p:sp>
      <p:sp>
        <p:nvSpPr>
          <p:cNvPr id="3" name="Content Placeholder 2">
            <a:extLst>
              <a:ext uri="{FF2B5EF4-FFF2-40B4-BE49-F238E27FC236}">
                <a16:creationId xmlns:a16="http://schemas.microsoft.com/office/drawing/2014/main" id="{3B17872F-1084-4974-898C-460319EEFBD3}"/>
              </a:ext>
            </a:extLst>
          </p:cNvPr>
          <p:cNvSpPr>
            <a:spLocks noGrp="1"/>
          </p:cNvSpPr>
          <p:nvPr>
            <p:ph idx="1"/>
          </p:nvPr>
        </p:nvSpPr>
        <p:spPr/>
        <p:txBody>
          <a:bodyPr/>
          <a:lstStyle/>
          <a:p>
            <a:pPr marL="0" indent="0">
              <a:buNone/>
            </a:pPr>
            <a:r>
              <a:rPr lang="en-US" dirty="0"/>
              <a:t>Once the classes have been identified, the next task is to identify each class’s responsibilities. </a:t>
            </a:r>
          </a:p>
          <a:p>
            <a:pPr marL="0" indent="0">
              <a:buNone/>
            </a:pPr>
            <a:r>
              <a:rPr lang="en-US" dirty="0"/>
              <a:t>A class’s responsibilities are</a:t>
            </a:r>
          </a:p>
          <a:p>
            <a:pPr marL="0" indent="0">
              <a:buNone/>
            </a:pPr>
            <a:r>
              <a:rPr lang="en-US" dirty="0"/>
              <a:t>•	 the things that the class is responsible for knowing</a:t>
            </a:r>
          </a:p>
          <a:p>
            <a:pPr marL="0" indent="0">
              <a:buNone/>
            </a:pPr>
            <a:r>
              <a:rPr lang="en-US" dirty="0"/>
              <a:t>•	 the actions that the class is responsible for doing</a:t>
            </a:r>
          </a:p>
        </p:txBody>
      </p:sp>
    </p:spTree>
    <p:extLst>
      <p:ext uri="{BB962C8B-B14F-4D97-AF65-F5344CB8AC3E}">
        <p14:creationId xmlns:p14="http://schemas.microsoft.com/office/powerpoint/2010/main" val="29777550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7CE34-8688-40DA-B485-D42840C5206D}"/>
              </a:ext>
            </a:extLst>
          </p:cNvPr>
          <p:cNvSpPr>
            <a:spLocks noGrp="1"/>
          </p:cNvSpPr>
          <p:nvPr>
            <p:ph type="title"/>
          </p:nvPr>
        </p:nvSpPr>
        <p:spPr/>
        <p:txBody>
          <a:bodyPr/>
          <a:lstStyle/>
          <a:p>
            <a:r>
              <a:rPr lang="en-US" dirty="0">
                <a:solidFill>
                  <a:srgbClr val="C00000"/>
                </a:solidFill>
                <a:latin typeface="Cambria" panose="02040503050406030204" pitchFamily="18" charset="0"/>
                <a:ea typeface="Cambria" panose="02040503050406030204" pitchFamily="18" charset="0"/>
              </a:rPr>
              <a:t>The Customer Class (EX.)</a:t>
            </a:r>
          </a:p>
        </p:txBody>
      </p:sp>
      <p:sp>
        <p:nvSpPr>
          <p:cNvPr id="3" name="Content Placeholder 2">
            <a:extLst>
              <a:ext uri="{FF2B5EF4-FFF2-40B4-BE49-F238E27FC236}">
                <a16:creationId xmlns:a16="http://schemas.microsoft.com/office/drawing/2014/main" id="{A36C1E5D-5A05-4FF5-A2FA-D2EFF30CD3C9}"/>
              </a:ext>
            </a:extLst>
          </p:cNvPr>
          <p:cNvSpPr>
            <a:spLocks noGrp="1"/>
          </p:cNvSpPr>
          <p:nvPr>
            <p:ph idx="1"/>
          </p:nvPr>
        </p:nvSpPr>
        <p:spPr>
          <a:xfrm>
            <a:off x="838201" y="1410158"/>
            <a:ext cx="10343919" cy="5221995"/>
          </a:xfrm>
        </p:spPr>
        <p:txBody>
          <a:bodyPr>
            <a:normAutofit lnSpcReduction="10000"/>
          </a:bodyPr>
          <a:lstStyle/>
          <a:p>
            <a:pPr marL="0" indent="0">
              <a:lnSpc>
                <a:spcPct val="120000"/>
              </a:lnSpc>
              <a:buNone/>
            </a:pPr>
            <a:r>
              <a:rPr lang="en-US" sz="2000" dirty="0"/>
              <a:t>In the context of our problem domain, what must the Customer class know? The description directly mentions the following items, which are all data attributes of a customer:</a:t>
            </a:r>
          </a:p>
          <a:p>
            <a:pPr marL="0" indent="0">
              <a:lnSpc>
                <a:spcPct val="120000"/>
              </a:lnSpc>
              <a:buNone/>
            </a:pPr>
            <a:r>
              <a:rPr lang="en-US" sz="2000" dirty="0"/>
              <a:t>•	 the customer’s name</a:t>
            </a:r>
          </a:p>
          <a:p>
            <a:pPr marL="0" indent="0">
              <a:lnSpc>
                <a:spcPct val="120000"/>
              </a:lnSpc>
              <a:buNone/>
            </a:pPr>
            <a:r>
              <a:rPr lang="en-US" sz="2000" dirty="0"/>
              <a:t>•	 the customer’s address</a:t>
            </a:r>
          </a:p>
          <a:p>
            <a:pPr marL="0" indent="0">
              <a:lnSpc>
                <a:spcPct val="120000"/>
              </a:lnSpc>
              <a:buNone/>
            </a:pPr>
            <a:r>
              <a:rPr lang="en-US" sz="2000" dirty="0"/>
              <a:t>•	 the customer’s telephone number</a:t>
            </a:r>
          </a:p>
          <a:p>
            <a:pPr marL="0" indent="0">
              <a:lnSpc>
                <a:spcPct val="120000"/>
              </a:lnSpc>
              <a:buNone/>
            </a:pPr>
            <a:r>
              <a:rPr lang="en-US" sz="2000" dirty="0"/>
              <a:t>Now let’s identify the class’s methods. In the context of our problem domain, what must </a:t>
            </a:r>
          </a:p>
          <a:p>
            <a:pPr marL="0" indent="0">
              <a:lnSpc>
                <a:spcPct val="120000"/>
              </a:lnSpc>
              <a:buNone/>
            </a:pPr>
            <a:r>
              <a:rPr lang="en-US" sz="2000" dirty="0"/>
              <a:t>the Customer class do? The only obvious actions are:</a:t>
            </a:r>
          </a:p>
          <a:p>
            <a:pPr marL="0" indent="0">
              <a:lnSpc>
                <a:spcPct val="120000"/>
              </a:lnSpc>
              <a:buNone/>
            </a:pPr>
            <a:r>
              <a:rPr lang="en-US" sz="2000" dirty="0"/>
              <a:t>•	 initialize an object of the Customer class</a:t>
            </a:r>
          </a:p>
          <a:p>
            <a:pPr marL="0" indent="0">
              <a:lnSpc>
                <a:spcPct val="120000"/>
              </a:lnSpc>
              <a:buNone/>
            </a:pPr>
            <a:r>
              <a:rPr lang="en-US" sz="2000" dirty="0"/>
              <a:t>•	 set and return the customer’s name</a:t>
            </a:r>
          </a:p>
          <a:p>
            <a:pPr marL="0" indent="0">
              <a:lnSpc>
                <a:spcPct val="120000"/>
              </a:lnSpc>
              <a:buNone/>
            </a:pPr>
            <a:r>
              <a:rPr lang="en-US" sz="2000" dirty="0"/>
              <a:t>•	 set and return the customer’s address</a:t>
            </a:r>
          </a:p>
          <a:p>
            <a:pPr marL="0" indent="0">
              <a:lnSpc>
                <a:spcPct val="120000"/>
              </a:lnSpc>
              <a:buNone/>
            </a:pPr>
            <a:r>
              <a:rPr lang="en-US" sz="2000" dirty="0"/>
              <a:t>•	 set and return the customer’s telephone number</a:t>
            </a:r>
          </a:p>
        </p:txBody>
      </p:sp>
    </p:spTree>
    <p:extLst>
      <p:ext uri="{BB962C8B-B14F-4D97-AF65-F5344CB8AC3E}">
        <p14:creationId xmlns:p14="http://schemas.microsoft.com/office/powerpoint/2010/main" val="9830991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0DCBE9C-1E43-4D0E-AA30-220A9DA259BB}"/>
              </a:ext>
            </a:extLst>
          </p:cNvPr>
          <p:cNvPicPr>
            <a:picLocks noGrp="1" noChangeAspect="1"/>
          </p:cNvPicPr>
          <p:nvPr>
            <p:ph idx="1"/>
          </p:nvPr>
        </p:nvPicPr>
        <p:blipFill rotWithShape="1">
          <a:blip r:embed="rId2"/>
          <a:srcRect l="25934" t="43374" r="40632" b="16305"/>
          <a:stretch/>
        </p:blipFill>
        <p:spPr>
          <a:xfrm>
            <a:off x="1905918" y="1288405"/>
            <a:ext cx="7467624" cy="5065798"/>
          </a:xfrm>
          <a:prstGeom prst="rect">
            <a:avLst/>
          </a:prstGeom>
        </p:spPr>
      </p:pic>
    </p:spTree>
    <p:extLst>
      <p:ext uri="{BB962C8B-B14F-4D97-AF65-F5344CB8AC3E}">
        <p14:creationId xmlns:p14="http://schemas.microsoft.com/office/powerpoint/2010/main" val="15348672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F1D315-5044-40A9-A47D-01044F519E45}"/>
              </a:ext>
            </a:extLst>
          </p:cNvPr>
          <p:cNvPicPr>
            <a:picLocks noChangeAspect="1"/>
          </p:cNvPicPr>
          <p:nvPr/>
        </p:nvPicPr>
        <p:blipFill rotWithShape="1">
          <a:blip r:embed="rId2"/>
          <a:srcRect l="25121" t="16385" r="41174" b="17912"/>
          <a:stretch/>
        </p:blipFill>
        <p:spPr>
          <a:xfrm>
            <a:off x="2820318" y="161317"/>
            <a:ext cx="5960126" cy="6535366"/>
          </a:xfrm>
          <a:prstGeom prst="rect">
            <a:avLst/>
          </a:prstGeom>
        </p:spPr>
      </p:pic>
    </p:spTree>
    <p:extLst>
      <p:ext uri="{BB962C8B-B14F-4D97-AF65-F5344CB8AC3E}">
        <p14:creationId xmlns:p14="http://schemas.microsoft.com/office/powerpoint/2010/main" val="2554764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0C2B5-85B0-4FB1-A266-1B13AFC133FE}"/>
              </a:ext>
            </a:extLst>
          </p:cNvPr>
          <p:cNvSpPr>
            <a:spLocks noGrp="1"/>
          </p:cNvSpPr>
          <p:nvPr>
            <p:ph type="title"/>
          </p:nvPr>
        </p:nvSpPr>
        <p:spPr/>
        <p:txBody>
          <a:bodyPr/>
          <a:lstStyle/>
          <a:p>
            <a:r>
              <a:rPr lang="en-US" dirty="0">
                <a:solidFill>
                  <a:srgbClr val="C00000"/>
                </a:solidFill>
                <a:latin typeface="Cambria" panose="02040503050406030204" pitchFamily="18" charset="0"/>
                <a:ea typeface="Cambria" panose="02040503050406030204" pitchFamily="18" charset="0"/>
              </a:rPr>
              <a:t>Checkpoint</a:t>
            </a:r>
          </a:p>
        </p:txBody>
      </p:sp>
      <p:sp>
        <p:nvSpPr>
          <p:cNvPr id="3" name="Content Placeholder 2">
            <a:extLst>
              <a:ext uri="{FF2B5EF4-FFF2-40B4-BE49-F238E27FC236}">
                <a16:creationId xmlns:a16="http://schemas.microsoft.com/office/drawing/2014/main" id="{0263A7A2-1332-4057-A1B8-D159DD03F734}"/>
              </a:ext>
            </a:extLst>
          </p:cNvPr>
          <p:cNvSpPr>
            <a:spLocks noGrp="1"/>
          </p:cNvSpPr>
          <p:nvPr>
            <p:ph idx="1"/>
          </p:nvPr>
        </p:nvSpPr>
        <p:spPr>
          <a:xfrm>
            <a:off x="838200" y="1825625"/>
            <a:ext cx="10515600" cy="4351338"/>
          </a:xfrm>
        </p:spPr>
        <p:txBody>
          <a:bodyPr>
            <a:normAutofit fontScale="70000" lnSpcReduction="20000"/>
          </a:bodyPr>
          <a:lstStyle/>
          <a:p>
            <a:pPr marL="0" indent="0">
              <a:lnSpc>
                <a:spcPct val="120000"/>
              </a:lnSpc>
              <a:buNone/>
            </a:pPr>
            <a:r>
              <a:rPr lang="en-US" dirty="0"/>
              <a:t>10.15 The typical UML diagram for a class has three sections. What appears in these </a:t>
            </a:r>
          </a:p>
          <a:p>
            <a:pPr marL="0" indent="0">
              <a:lnSpc>
                <a:spcPct val="120000"/>
              </a:lnSpc>
              <a:buNone/>
            </a:pPr>
            <a:r>
              <a:rPr lang="en-US" dirty="0"/>
              <a:t>three sections?</a:t>
            </a:r>
          </a:p>
          <a:p>
            <a:pPr marL="0" indent="0">
              <a:lnSpc>
                <a:spcPct val="120000"/>
              </a:lnSpc>
              <a:buNone/>
            </a:pPr>
            <a:r>
              <a:rPr lang="en-US" dirty="0"/>
              <a:t>10.16 What is a problem domain?</a:t>
            </a:r>
          </a:p>
          <a:p>
            <a:pPr marL="0" indent="0">
              <a:lnSpc>
                <a:spcPct val="120000"/>
              </a:lnSpc>
              <a:buNone/>
            </a:pPr>
            <a:r>
              <a:rPr lang="en-US" dirty="0"/>
              <a:t>10.17 When designing an object-oriented application, who should write a description of  the problem domain?</a:t>
            </a:r>
          </a:p>
          <a:p>
            <a:pPr marL="0" indent="0">
              <a:lnSpc>
                <a:spcPct val="120000"/>
              </a:lnSpc>
              <a:buNone/>
            </a:pPr>
            <a:r>
              <a:rPr lang="en-US" dirty="0"/>
              <a:t>10.18 How do you identify the potential classes in a problem domain description?</a:t>
            </a:r>
          </a:p>
          <a:p>
            <a:pPr marL="0" indent="0">
              <a:lnSpc>
                <a:spcPct val="120000"/>
              </a:lnSpc>
              <a:buNone/>
            </a:pPr>
            <a:r>
              <a:rPr lang="en-US" dirty="0"/>
              <a:t>10.19 What are a class’s responsibilities?</a:t>
            </a:r>
          </a:p>
          <a:p>
            <a:pPr marL="0" indent="0">
              <a:lnSpc>
                <a:spcPct val="120000"/>
              </a:lnSpc>
              <a:buNone/>
            </a:pPr>
            <a:r>
              <a:rPr lang="en-US" dirty="0"/>
              <a:t>10.20 What two questions should you ask to determine a class’s responsibilities?</a:t>
            </a:r>
          </a:p>
          <a:p>
            <a:pPr marL="0" indent="0">
              <a:lnSpc>
                <a:spcPct val="120000"/>
              </a:lnSpc>
              <a:buNone/>
            </a:pPr>
            <a:r>
              <a:rPr lang="en-US" dirty="0"/>
              <a:t>10.21 Will all of a class’s actions always be directly mentioned in the problem domain </a:t>
            </a:r>
          </a:p>
          <a:p>
            <a:pPr marL="0" indent="0">
              <a:lnSpc>
                <a:spcPct val="120000"/>
              </a:lnSpc>
              <a:buNone/>
            </a:pPr>
            <a:r>
              <a:rPr lang="en-US" dirty="0"/>
              <a:t>description?</a:t>
            </a:r>
          </a:p>
        </p:txBody>
      </p:sp>
    </p:spTree>
    <p:extLst>
      <p:ext uri="{BB962C8B-B14F-4D97-AF65-F5344CB8AC3E}">
        <p14:creationId xmlns:p14="http://schemas.microsoft.com/office/powerpoint/2010/main" val="39729562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49005-7D58-4675-AD84-7DB39B32CDF1}"/>
              </a:ext>
            </a:extLst>
          </p:cNvPr>
          <p:cNvSpPr>
            <a:spLocks noGrp="1"/>
          </p:cNvSpPr>
          <p:nvPr>
            <p:ph type="title"/>
          </p:nvPr>
        </p:nvSpPr>
        <p:spPr/>
        <p:txBody>
          <a:bodyPr>
            <a:noAutofit/>
          </a:bodyPr>
          <a:lstStyle/>
          <a:p>
            <a:r>
              <a:rPr lang="en-US" sz="2800" b="1" dirty="0">
                <a:solidFill>
                  <a:srgbClr val="C00000"/>
                </a:solidFill>
                <a:latin typeface="Cambria" panose="02040503050406030204" pitchFamily="18" charset="0"/>
                <a:ea typeface="Cambria" panose="02040503050406030204" pitchFamily="18" charset="0"/>
              </a:rPr>
              <a:t>Concept: Inheritance allows a new class to extend an existing class. The new class inherits the members of the class it extends</a:t>
            </a:r>
          </a:p>
        </p:txBody>
      </p:sp>
      <p:sp>
        <p:nvSpPr>
          <p:cNvPr id="3" name="Content Placeholder 2">
            <a:extLst>
              <a:ext uri="{FF2B5EF4-FFF2-40B4-BE49-F238E27FC236}">
                <a16:creationId xmlns:a16="http://schemas.microsoft.com/office/drawing/2014/main" id="{DD0F6793-D957-440D-B84E-3CC0FE56A01E}"/>
              </a:ext>
            </a:extLst>
          </p:cNvPr>
          <p:cNvSpPr>
            <a:spLocks noGrp="1"/>
          </p:cNvSpPr>
          <p:nvPr>
            <p:ph idx="1"/>
          </p:nvPr>
        </p:nvSpPr>
        <p:spPr/>
        <p:txBody>
          <a:bodyPr/>
          <a:lstStyle/>
          <a:p>
            <a:pPr>
              <a:lnSpc>
                <a:spcPct val="100000"/>
              </a:lnSpc>
            </a:pPr>
            <a:r>
              <a:rPr lang="en-US" dirty="0"/>
              <a:t>Generalization and Specialization In the real world, you can find many objects that are specialized versions of other more general objects. For example, the term “insect” describes a general type of creature with various characteristics. Because grasshoppers and bumblebees are insects, they have all the general characteristics of an insect. In addition, they have special characteristics of their own</a:t>
            </a:r>
          </a:p>
        </p:txBody>
      </p:sp>
    </p:spTree>
    <p:extLst>
      <p:ext uri="{BB962C8B-B14F-4D97-AF65-F5344CB8AC3E}">
        <p14:creationId xmlns:p14="http://schemas.microsoft.com/office/powerpoint/2010/main" val="34563412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283ADC-C886-493F-9C3F-3843B9A27432}"/>
              </a:ext>
            </a:extLst>
          </p:cNvPr>
          <p:cNvPicPr>
            <a:picLocks noChangeAspect="1"/>
          </p:cNvPicPr>
          <p:nvPr/>
        </p:nvPicPr>
        <p:blipFill rotWithShape="1">
          <a:blip r:embed="rId2"/>
          <a:srcRect l="23584" t="22168" r="32771" b="40723"/>
          <a:stretch/>
        </p:blipFill>
        <p:spPr>
          <a:xfrm>
            <a:off x="1357077" y="958467"/>
            <a:ext cx="9075897" cy="4340646"/>
          </a:xfrm>
          <a:prstGeom prst="rect">
            <a:avLst/>
          </a:prstGeom>
        </p:spPr>
      </p:pic>
    </p:spTree>
    <p:extLst>
      <p:ext uri="{BB962C8B-B14F-4D97-AF65-F5344CB8AC3E}">
        <p14:creationId xmlns:p14="http://schemas.microsoft.com/office/powerpoint/2010/main" val="9448424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35FCA-33BD-4763-8137-D79981D11AD9}"/>
              </a:ext>
            </a:extLst>
          </p:cNvPr>
          <p:cNvSpPr>
            <a:spLocks noGrp="1"/>
          </p:cNvSpPr>
          <p:nvPr>
            <p:ph type="title"/>
          </p:nvPr>
        </p:nvSpPr>
        <p:spPr/>
        <p:txBody>
          <a:bodyPr/>
          <a:lstStyle/>
          <a:p>
            <a:r>
              <a:rPr lang="en-US" dirty="0">
                <a:solidFill>
                  <a:srgbClr val="C00000"/>
                </a:solidFill>
                <a:latin typeface="Cambria" panose="02040503050406030204" pitchFamily="18" charset="0"/>
                <a:ea typeface="Cambria" panose="02040503050406030204" pitchFamily="18" charset="0"/>
              </a:rPr>
              <a:t>Inheritance and the “Is a” Relationship</a:t>
            </a:r>
          </a:p>
        </p:txBody>
      </p:sp>
      <p:sp>
        <p:nvSpPr>
          <p:cNvPr id="3" name="Content Placeholder 2">
            <a:extLst>
              <a:ext uri="{FF2B5EF4-FFF2-40B4-BE49-F238E27FC236}">
                <a16:creationId xmlns:a16="http://schemas.microsoft.com/office/drawing/2014/main" id="{64B14654-3C68-455A-8B4A-7B0B3F821A21}"/>
              </a:ext>
            </a:extLst>
          </p:cNvPr>
          <p:cNvSpPr>
            <a:spLocks noGrp="1"/>
          </p:cNvSpPr>
          <p:nvPr>
            <p:ph idx="1"/>
          </p:nvPr>
        </p:nvSpPr>
        <p:spPr/>
        <p:txBody>
          <a:bodyPr/>
          <a:lstStyle/>
          <a:p>
            <a:r>
              <a:rPr lang="en-US" dirty="0"/>
              <a:t>When an “is a” relationship exists between objects, it means that the specialized object has all of the characteristics of the general object, plus additional characteristics that make it special. In object-oriented programming, inheritance is used to create an “is a” relationship among classes. This allows you to extend the capabilities of a class by creating another class that is a specialized version of it.</a:t>
            </a:r>
          </a:p>
        </p:txBody>
      </p:sp>
    </p:spTree>
    <p:extLst>
      <p:ext uri="{BB962C8B-B14F-4D97-AF65-F5344CB8AC3E}">
        <p14:creationId xmlns:p14="http://schemas.microsoft.com/office/powerpoint/2010/main" val="31034546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9F4263-60C2-4E0D-89ED-6C252F5D1B66}"/>
              </a:ext>
            </a:extLst>
          </p:cNvPr>
          <p:cNvPicPr>
            <a:picLocks noChangeAspect="1"/>
          </p:cNvPicPr>
          <p:nvPr/>
        </p:nvPicPr>
        <p:blipFill rotWithShape="1">
          <a:blip r:embed="rId2"/>
          <a:srcRect l="31084" t="27149" r="31145" b="18714"/>
          <a:stretch/>
        </p:blipFill>
        <p:spPr>
          <a:xfrm>
            <a:off x="1949986" y="444641"/>
            <a:ext cx="7403335" cy="5968718"/>
          </a:xfrm>
          <a:prstGeom prst="rect">
            <a:avLst/>
          </a:prstGeom>
        </p:spPr>
      </p:pic>
    </p:spTree>
    <p:extLst>
      <p:ext uri="{BB962C8B-B14F-4D97-AF65-F5344CB8AC3E}">
        <p14:creationId xmlns:p14="http://schemas.microsoft.com/office/powerpoint/2010/main" val="2473521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E1A78-87FC-4E7B-8848-D0CD5AFBA29A}"/>
              </a:ext>
            </a:extLst>
          </p:cNvPr>
          <p:cNvSpPr>
            <a:spLocks noGrp="1"/>
          </p:cNvSpPr>
          <p:nvPr>
            <p:ph type="title"/>
          </p:nvPr>
        </p:nvSpPr>
        <p:spPr/>
        <p:txBody>
          <a:bodyPr/>
          <a:lstStyle/>
          <a:p>
            <a:r>
              <a:rPr lang="en-US" dirty="0">
                <a:solidFill>
                  <a:srgbClr val="C00000"/>
                </a:solidFill>
                <a:latin typeface="Cambria" panose="02040503050406030204" pitchFamily="18" charset="0"/>
                <a:ea typeface="Cambria" panose="02040503050406030204" pitchFamily="18" charset="0"/>
              </a:rPr>
              <a:t>Example</a:t>
            </a:r>
          </a:p>
        </p:txBody>
      </p:sp>
      <p:sp>
        <p:nvSpPr>
          <p:cNvPr id="3" name="Content Placeholder 2">
            <a:extLst>
              <a:ext uri="{FF2B5EF4-FFF2-40B4-BE49-F238E27FC236}">
                <a16:creationId xmlns:a16="http://schemas.microsoft.com/office/drawing/2014/main" id="{3E530BC1-A5FA-4347-B3AF-A658A8D46633}"/>
              </a:ext>
            </a:extLst>
          </p:cNvPr>
          <p:cNvSpPr>
            <a:spLocks noGrp="1"/>
          </p:cNvSpPr>
          <p:nvPr>
            <p:ph idx="1"/>
          </p:nvPr>
        </p:nvSpPr>
        <p:spPr/>
        <p:txBody>
          <a:bodyPr/>
          <a:lstStyle/>
          <a:p>
            <a:pPr marL="0" indent="0">
              <a:buNone/>
            </a:pPr>
            <a:r>
              <a:rPr lang="en-US" dirty="0"/>
              <a:t> A Car class with data attributes for the make, year model, mileage, price, and the number of doors.</a:t>
            </a:r>
          </a:p>
          <a:p>
            <a:pPr marL="0" indent="0">
              <a:buNone/>
            </a:pPr>
            <a:r>
              <a:rPr lang="en-US" dirty="0"/>
              <a:t> A Truck class with data attributes for the make, year model, mileage, price, and the drive type.</a:t>
            </a:r>
          </a:p>
          <a:p>
            <a:pPr marL="0" indent="0">
              <a:buNone/>
            </a:pPr>
            <a:r>
              <a:rPr lang="en-US" dirty="0"/>
              <a:t>An SUV class with data attributes for the make, year model, mileage, price, and the passenger capacity</a:t>
            </a:r>
          </a:p>
        </p:txBody>
      </p:sp>
    </p:spTree>
    <p:extLst>
      <p:ext uri="{BB962C8B-B14F-4D97-AF65-F5344CB8AC3E}">
        <p14:creationId xmlns:p14="http://schemas.microsoft.com/office/powerpoint/2010/main" val="805219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FC938-4018-4AB4-855C-4E3C8BF197B1}"/>
              </a:ext>
            </a:extLst>
          </p:cNvPr>
          <p:cNvSpPr>
            <a:spLocks noGrp="1"/>
          </p:cNvSpPr>
          <p:nvPr>
            <p:ph type="title"/>
          </p:nvPr>
        </p:nvSpPr>
        <p:spPr/>
        <p:txBody>
          <a:bodyPr/>
          <a:lstStyle/>
          <a:p>
            <a:r>
              <a:rPr lang="en-US" dirty="0">
                <a:solidFill>
                  <a:srgbClr val="C00000"/>
                </a:solidFill>
                <a:latin typeface="Cambria" panose="02040503050406030204" pitchFamily="18" charset="0"/>
                <a:ea typeface="Cambria" panose="02040503050406030204" pitchFamily="18" charset="0"/>
              </a:rPr>
              <a:t>Procedural programming</a:t>
            </a:r>
            <a:endParaRPr lang="en-US" dirty="0"/>
          </a:p>
        </p:txBody>
      </p:sp>
      <p:sp>
        <p:nvSpPr>
          <p:cNvPr id="3" name="Content Placeholder 2">
            <a:extLst>
              <a:ext uri="{FF2B5EF4-FFF2-40B4-BE49-F238E27FC236}">
                <a16:creationId xmlns:a16="http://schemas.microsoft.com/office/drawing/2014/main" id="{6DC2EF6B-06A0-43E5-81CA-27F89E23F2D5}"/>
              </a:ext>
            </a:extLst>
          </p:cNvPr>
          <p:cNvSpPr>
            <a:spLocks noGrp="1"/>
          </p:cNvSpPr>
          <p:nvPr>
            <p:ph idx="1"/>
          </p:nvPr>
        </p:nvSpPr>
        <p:spPr>
          <a:xfrm>
            <a:off x="838200" y="1861851"/>
            <a:ext cx="4127500" cy="4315112"/>
          </a:xfrm>
        </p:spPr>
        <p:txBody>
          <a:bodyPr/>
          <a:lstStyle/>
          <a:p>
            <a:pPr>
              <a:lnSpc>
                <a:spcPct val="100000"/>
              </a:lnSpc>
            </a:pPr>
            <a:r>
              <a:rPr lang="en-US" b="0" i="0" dirty="0">
                <a:solidFill>
                  <a:srgbClr val="292929"/>
                </a:solidFill>
                <a:effectLst/>
                <a:latin typeface="charter"/>
              </a:rPr>
              <a:t>In procedural programming, due to the fact that functions are linked together, the program might even break with just one change. This is what developers call spaghetti code.</a:t>
            </a:r>
            <a:endParaRPr lang="en-US" dirty="0"/>
          </a:p>
        </p:txBody>
      </p:sp>
      <p:pic>
        <p:nvPicPr>
          <p:cNvPr id="5" name="Picture 4">
            <a:extLst>
              <a:ext uri="{FF2B5EF4-FFF2-40B4-BE49-F238E27FC236}">
                <a16:creationId xmlns:a16="http://schemas.microsoft.com/office/drawing/2014/main" id="{2BC31DD9-EF80-4CEB-B661-8E512524958E}"/>
              </a:ext>
            </a:extLst>
          </p:cNvPr>
          <p:cNvPicPr>
            <a:picLocks noChangeAspect="1"/>
          </p:cNvPicPr>
          <p:nvPr/>
        </p:nvPicPr>
        <p:blipFill rotWithShape="1">
          <a:blip r:embed="rId2"/>
          <a:srcRect l="23021" t="11851" r="24896" b="33333"/>
          <a:stretch/>
        </p:blipFill>
        <p:spPr>
          <a:xfrm>
            <a:off x="5435600" y="1917700"/>
            <a:ext cx="6350000" cy="3759200"/>
          </a:xfrm>
          <a:prstGeom prst="rect">
            <a:avLst/>
          </a:prstGeom>
        </p:spPr>
      </p:pic>
    </p:spTree>
    <p:extLst>
      <p:ext uri="{BB962C8B-B14F-4D97-AF65-F5344CB8AC3E}">
        <p14:creationId xmlns:p14="http://schemas.microsoft.com/office/powerpoint/2010/main" val="6768658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0C49B8-F5F6-4CB0-9024-0FFBFC5D2484}"/>
              </a:ext>
            </a:extLst>
          </p:cNvPr>
          <p:cNvPicPr>
            <a:picLocks noChangeAspect="1"/>
          </p:cNvPicPr>
          <p:nvPr/>
        </p:nvPicPr>
        <p:blipFill rotWithShape="1">
          <a:blip r:embed="rId2"/>
          <a:srcRect l="24578" t="37752" r="37470" b="23533"/>
          <a:stretch/>
        </p:blipFill>
        <p:spPr>
          <a:xfrm>
            <a:off x="319488" y="374573"/>
            <a:ext cx="8908577" cy="5111827"/>
          </a:xfrm>
          <a:prstGeom prst="rect">
            <a:avLst/>
          </a:prstGeom>
        </p:spPr>
      </p:pic>
    </p:spTree>
    <p:extLst>
      <p:ext uri="{BB962C8B-B14F-4D97-AF65-F5344CB8AC3E}">
        <p14:creationId xmlns:p14="http://schemas.microsoft.com/office/powerpoint/2010/main" val="880035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BBB6EE-3D95-4E0F-A3D5-B84F1A047870}"/>
              </a:ext>
            </a:extLst>
          </p:cNvPr>
          <p:cNvPicPr>
            <a:picLocks noChangeAspect="1"/>
          </p:cNvPicPr>
          <p:nvPr/>
        </p:nvPicPr>
        <p:blipFill rotWithShape="1">
          <a:blip r:embed="rId2"/>
          <a:srcRect l="30724" t="20723" r="39366" b="12289"/>
          <a:stretch/>
        </p:blipFill>
        <p:spPr>
          <a:xfrm>
            <a:off x="2137272" y="66102"/>
            <a:ext cx="5533528" cy="6971243"/>
          </a:xfrm>
          <a:prstGeom prst="rect">
            <a:avLst/>
          </a:prstGeom>
        </p:spPr>
      </p:pic>
    </p:spTree>
    <p:extLst>
      <p:ext uri="{BB962C8B-B14F-4D97-AF65-F5344CB8AC3E}">
        <p14:creationId xmlns:p14="http://schemas.microsoft.com/office/powerpoint/2010/main" val="34355907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DD72E3-6006-415A-A530-3B88A826C903}"/>
              </a:ext>
            </a:extLst>
          </p:cNvPr>
          <p:cNvPicPr>
            <a:picLocks noChangeAspect="1"/>
          </p:cNvPicPr>
          <p:nvPr/>
        </p:nvPicPr>
        <p:blipFill rotWithShape="1">
          <a:blip r:embed="rId2"/>
          <a:srcRect l="27289" t="22972" r="31777" b="8434"/>
          <a:stretch/>
        </p:blipFill>
        <p:spPr>
          <a:xfrm>
            <a:off x="2093205" y="90366"/>
            <a:ext cx="7083847" cy="6677267"/>
          </a:xfrm>
          <a:prstGeom prst="rect">
            <a:avLst/>
          </a:prstGeom>
        </p:spPr>
      </p:pic>
      <p:sp>
        <p:nvSpPr>
          <p:cNvPr id="6" name="Rectangle 5">
            <a:extLst>
              <a:ext uri="{FF2B5EF4-FFF2-40B4-BE49-F238E27FC236}">
                <a16:creationId xmlns:a16="http://schemas.microsoft.com/office/drawing/2014/main" id="{0ED86E66-1800-4770-BC42-ED0578CC644E}"/>
              </a:ext>
            </a:extLst>
          </p:cNvPr>
          <p:cNvSpPr/>
          <p:nvPr/>
        </p:nvSpPr>
        <p:spPr>
          <a:xfrm>
            <a:off x="2722880" y="1300480"/>
            <a:ext cx="2560320" cy="2438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06769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1C0540-AFB7-4C78-A2A1-3A5376E1751F}"/>
              </a:ext>
            </a:extLst>
          </p:cNvPr>
          <p:cNvPicPr>
            <a:picLocks noChangeAspect="1"/>
          </p:cNvPicPr>
          <p:nvPr/>
        </p:nvPicPr>
        <p:blipFill rotWithShape="1">
          <a:blip r:embed="rId2"/>
          <a:srcRect l="26024" t="23936" r="34488" b="17269"/>
          <a:stretch/>
        </p:blipFill>
        <p:spPr>
          <a:xfrm>
            <a:off x="1784733" y="209319"/>
            <a:ext cx="7440057" cy="6231263"/>
          </a:xfrm>
          <a:prstGeom prst="rect">
            <a:avLst/>
          </a:prstGeom>
        </p:spPr>
      </p:pic>
      <p:sp>
        <p:nvSpPr>
          <p:cNvPr id="6" name="Rectangle 5">
            <a:extLst>
              <a:ext uri="{FF2B5EF4-FFF2-40B4-BE49-F238E27FC236}">
                <a16:creationId xmlns:a16="http://schemas.microsoft.com/office/drawing/2014/main" id="{2D52B6BA-59DF-4B60-A41A-A29EDC365D36}"/>
              </a:ext>
            </a:extLst>
          </p:cNvPr>
          <p:cNvSpPr/>
          <p:nvPr/>
        </p:nvSpPr>
        <p:spPr>
          <a:xfrm>
            <a:off x="3108960" y="2763520"/>
            <a:ext cx="6258560" cy="2946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26989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DC4EAB-5C92-455A-BF0D-A71B596DA599}"/>
              </a:ext>
            </a:extLst>
          </p:cNvPr>
          <p:cNvPicPr>
            <a:picLocks noChangeAspect="1"/>
          </p:cNvPicPr>
          <p:nvPr/>
        </p:nvPicPr>
        <p:blipFill rotWithShape="1">
          <a:blip r:embed="rId2"/>
          <a:srcRect l="27109" t="19599" r="29518" b="10362"/>
          <a:stretch/>
        </p:blipFill>
        <p:spPr>
          <a:xfrm>
            <a:off x="2203374" y="171726"/>
            <a:ext cx="7171981" cy="6514548"/>
          </a:xfrm>
          <a:prstGeom prst="rect">
            <a:avLst/>
          </a:prstGeom>
        </p:spPr>
      </p:pic>
      <p:sp>
        <p:nvSpPr>
          <p:cNvPr id="6" name="Rectangle 5">
            <a:extLst>
              <a:ext uri="{FF2B5EF4-FFF2-40B4-BE49-F238E27FC236}">
                <a16:creationId xmlns:a16="http://schemas.microsoft.com/office/drawing/2014/main" id="{FBA636F6-4156-483C-B87E-FAEC20E01756}"/>
              </a:ext>
            </a:extLst>
          </p:cNvPr>
          <p:cNvSpPr/>
          <p:nvPr/>
        </p:nvSpPr>
        <p:spPr>
          <a:xfrm>
            <a:off x="3116795" y="2976880"/>
            <a:ext cx="6258560" cy="2946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D7ECCCA-DCC2-48AC-B492-3319BF3286AC}"/>
              </a:ext>
            </a:extLst>
          </p:cNvPr>
          <p:cNvSpPr/>
          <p:nvPr/>
        </p:nvSpPr>
        <p:spPr>
          <a:xfrm>
            <a:off x="3108960" y="3606800"/>
            <a:ext cx="6258560" cy="2946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48440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02E502-E4E8-4313-95B4-2C36DF26E121}"/>
              </a:ext>
            </a:extLst>
          </p:cNvPr>
          <p:cNvPicPr>
            <a:picLocks noChangeAspect="1"/>
          </p:cNvPicPr>
          <p:nvPr/>
        </p:nvPicPr>
        <p:blipFill rotWithShape="1">
          <a:blip r:embed="rId2"/>
          <a:srcRect l="27108" t="17189" r="32500" b="13896"/>
          <a:stretch/>
        </p:blipFill>
        <p:spPr>
          <a:xfrm>
            <a:off x="2489813" y="121185"/>
            <a:ext cx="6731306" cy="6460248"/>
          </a:xfrm>
          <a:prstGeom prst="rect">
            <a:avLst/>
          </a:prstGeom>
        </p:spPr>
      </p:pic>
    </p:spTree>
    <p:extLst>
      <p:ext uri="{BB962C8B-B14F-4D97-AF65-F5344CB8AC3E}">
        <p14:creationId xmlns:p14="http://schemas.microsoft.com/office/powerpoint/2010/main" val="36568193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A47775-690D-48C6-859F-334220ACECF4}"/>
              </a:ext>
            </a:extLst>
          </p:cNvPr>
          <p:cNvPicPr>
            <a:picLocks noChangeAspect="1"/>
          </p:cNvPicPr>
          <p:nvPr/>
        </p:nvPicPr>
        <p:blipFill rotWithShape="1">
          <a:blip r:embed="rId2"/>
          <a:srcRect l="29187" t="15582" r="33765" b="11165"/>
          <a:stretch/>
        </p:blipFill>
        <p:spPr>
          <a:xfrm>
            <a:off x="2776251" y="-38573"/>
            <a:ext cx="6235547" cy="6935145"/>
          </a:xfrm>
          <a:prstGeom prst="rect">
            <a:avLst/>
          </a:prstGeom>
        </p:spPr>
      </p:pic>
    </p:spTree>
    <p:extLst>
      <p:ext uri="{BB962C8B-B14F-4D97-AF65-F5344CB8AC3E}">
        <p14:creationId xmlns:p14="http://schemas.microsoft.com/office/powerpoint/2010/main" val="25055730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75FE9E-2DB8-4CE2-84DD-D65222DA070F}"/>
              </a:ext>
            </a:extLst>
          </p:cNvPr>
          <p:cNvPicPr>
            <a:picLocks noChangeAspect="1"/>
          </p:cNvPicPr>
          <p:nvPr/>
        </p:nvPicPr>
        <p:blipFill rotWithShape="1">
          <a:blip r:embed="rId2"/>
          <a:srcRect l="28645" t="16386" r="37921" b="7148"/>
          <a:stretch/>
        </p:blipFill>
        <p:spPr>
          <a:xfrm>
            <a:off x="2577948" y="140852"/>
            <a:ext cx="5111826" cy="6576295"/>
          </a:xfrm>
          <a:prstGeom prst="rect">
            <a:avLst/>
          </a:prstGeom>
        </p:spPr>
      </p:pic>
    </p:spTree>
    <p:extLst>
      <p:ext uri="{BB962C8B-B14F-4D97-AF65-F5344CB8AC3E}">
        <p14:creationId xmlns:p14="http://schemas.microsoft.com/office/powerpoint/2010/main" val="26315637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9489B-EF68-4233-8F8A-D242FED0EE90}"/>
              </a:ext>
            </a:extLst>
          </p:cNvPr>
          <p:cNvSpPr>
            <a:spLocks noGrp="1"/>
          </p:cNvSpPr>
          <p:nvPr>
            <p:ph type="title"/>
          </p:nvPr>
        </p:nvSpPr>
        <p:spPr/>
        <p:txBody>
          <a:bodyPr/>
          <a:lstStyle/>
          <a:p>
            <a:r>
              <a:rPr lang="en-US" dirty="0">
                <a:solidFill>
                  <a:srgbClr val="C00000"/>
                </a:solidFill>
                <a:latin typeface="Cambria" panose="02040503050406030204" pitchFamily="18" charset="0"/>
                <a:ea typeface="Cambria" panose="02040503050406030204" pitchFamily="18" charset="0"/>
              </a:rPr>
              <a:t>Checkpoint</a:t>
            </a:r>
          </a:p>
        </p:txBody>
      </p:sp>
      <p:sp>
        <p:nvSpPr>
          <p:cNvPr id="3" name="Content Placeholder 2">
            <a:extLst>
              <a:ext uri="{FF2B5EF4-FFF2-40B4-BE49-F238E27FC236}">
                <a16:creationId xmlns:a16="http://schemas.microsoft.com/office/drawing/2014/main" id="{FAA0EEFF-4277-40E2-A959-671F3C9FB77B}"/>
              </a:ext>
            </a:extLst>
          </p:cNvPr>
          <p:cNvSpPr>
            <a:spLocks noGrp="1"/>
          </p:cNvSpPr>
          <p:nvPr>
            <p:ph idx="1"/>
          </p:nvPr>
        </p:nvSpPr>
        <p:spPr>
          <a:xfrm>
            <a:off x="838200" y="1757680"/>
            <a:ext cx="10515600" cy="4419283"/>
          </a:xfrm>
        </p:spPr>
        <p:txBody>
          <a:bodyPr>
            <a:normAutofit lnSpcReduction="10000"/>
          </a:bodyPr>
          <a:lstStyle/>
          <a:p>
            <a:pPr marL="0" indent="0">
              <a:lnSpc>
                <a:spcPct val="100000"/>
              </a:lnSpc>
              <a:buNone/>
            </a:pPr>
            <a:r>
              <a:rPr lang="en-US" dirty="0"/>
              <a:t>11.1 In this section we discussed super classes and subclasses. Which is the general class, and which is the specialized class?</a:t>
            </a:r>
          </a:p>
          <a:p>
            <a:pPr marL="0" indent="0">
              <a:lnSpc>
                <a:spcPct val="100000"/>
              </a:lnSpc>
              <a:buNone/>
            </a:pPr>
            <a:r>
              <a:rPr lang="en-US" dirty="0"/>
              <a:t>11.2	 What does it mean to say there is an “is a” relationship between two objects?</a:t>
            </a:r>
          </a:p>
          <a:p>
            <a:pPr marL="0" indent="0">
              <a:lnSpc>
                <a:spcPct val="100000"/>
              </a:lnSpc>
              <a:buNone/>
            </a:pPr>
            <a:r>
              <a:rPr lang="en-US" dirty="0"/>
              <a:t>11.3 What does a subclass inherit from its superclass?</a:t>
            </a:r>
          </a:p>
          <a:p>
            <a:pPr marL="0" indent="0">
              <a:lnSpc>
                <a:spcPct val="100000"/>
              </a:lnSpc>
              <a:buNone/>
            </a:pPr>
            <a:r>
              <a:rPr lang="en-US" dirty="0"/>
              <a:t>11.4	 Look at the following code, which is the first line of a class definition. What is the name of the superclass? What is the name of the subclass?</a:t>
            </a:r>
          </a:p>
          <a:p>
            <a:pPr marL="0" indent="0">
              <a:lnSpc>
                <a:spcPct val="100000"/>
              </a:lnSpc>
              <a:buNone/>
            </a:pPr>
            <a:r>
              <a:rPr lang="en-US" dirty="0">
                <a:solidFill>
                  <a:srgbClr val="C00000"/>
                </a:solidFill>
              </a:rPr>
              <a:t>class Canary(Bird)</a:t>
            </a:r>
          </a:p>
        </p:txBody>
      </p:sp>
    </p:spTree>
    <p:extLst>
      <p:ext uri="{BB962C8B-B14F-4D97-AF65-F5344CB8AC3E}">
        <p14:creationId xmlns:p14="http://schemas.microsoft.com/office/powerpoint/2010/main" val="23252508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1C23D-26E2-4D5A-BE02-451A8C46CE09}"/>
              </a:ext>
            </a:extLst>
          </p:cNvPr>
          <p:cNvSpPr>
            <a:spLocks noGrp="1"/>
          </p:cNvSpPr>
          <p:nvPr>
            <p:ph type="title"/>
          </p:nvPr>
        </p:nvSpPr>
        <p:spPr/>
        <p:txBody>
          <a:bodyPr>
            <a:noAutofit/>
          </a:bodyPr>
          <a:lstStyle/>
          <a:p>
            <a:r>
              <a:rPr lang="en-US" sz="2400" b="1" dirty="0">
                <a:solidFill>
                  <a:srgbClr val="C00000"/>
                </a:solidFill>
                <a:latin typeface="Cambria" panose="02040503050406030204" pitchFamily="18" charset="0"/>
                <a:ea typeface="Cambria" panose="02040503050406030204" pitchFamily="18" charset="0"/>
              </a:rPr>
              <a:t>Concept: Polymorphism allows subclasses to have methods with the same names as methods in their </a:t>
            </a:r>
            <a:r>
              <a:rPr lang="en-US" sz="2400" b="1" dirty="0" err="1">
                <a:solidFill>
                  <a:srgbClr val="C00000"/>
                </a:solidFill>
                <a:latin typeface="Cambria" panose="02040503050406030204" pitchFamily="18" charset="0"/>
                <a:ea typeface="Cambria" panose="02040503050406030204" pitchFamily="18" charset="0"/>
              </a:rPr>
              <a:t>superclasses</a:t>
            </a:r>
            <a:r>
              <a:rPr lang="en-US" sz="2400" b="1" dirty="0">
                <a:solidFill>
                  <a:srgbClr val="C00000"/>
                </a:solidFill>
                <a:latin typeface="Cambria" panose="02040503050406030204" pitchFamily="18" charset="0"/>
                <a:ea typeface="Cambria" panose="02040503050406030204" pitchFamily="18" charset="0"/>
              </a:rPr>
              <a:t>. It gives the ability for a program to call the correct method depending on the type of object that is used to call it.</a:t>
            </a:r>
          </a:p>
        </p:txBody>
      </p:sp>
      <p:sp>
        <p:nvSpPr>
          <p:cNvPr id="3" name="Content Placeholder 2">
            <a:extLst>
              <a:ext uri="{FF2B5EF4-FFF2-40B4-BE49-F238E27FC236}">
                <a16:creationId xmlns:a16="http://schemas.microsoft.com/office/drawing/2014/main" id="{43E8768B-6FA8-40E0-BA3E-5A72BEA8E492}"/>
              </a:ext>
            </a:extLst>
          </p:cNvPr>
          <p:cNvSpPr>
            <a:spLocks noGrp="1"/>
          </p:cNvSpPr>
          <p:nvPr>
            <p:ph idx="1"/>
          </p:nvPr>
        </p:nvSpPr>
        <p:spPr/>
        <p:txBody>
          <a:bodyPr>
            <a:normAutofit fontScale="77500" lnSpcReduction="20000"/>
          </a:bodyPr>
          <a:lstStyle/>
          <a:p>
            <a:pPr marL="0" indent="0">
              <a:lnSpc>
                <a:spcPct val="120000"/>
              </a:lnSpc>
              <a:buNone/>
            </a:pPr>
            <a:r>
              <a:rPr lang="en-US" dirty="0"/>
              <a:t>The term polymorphism refers to an object’s ability to take different forms. It is a powerful feature of object-oriented programming. In this section, we will look at two essential </a:t>
            </a:r>
          </a:p>
          <a:p>
            <a:pPr marL="0" indent="0">
              <a:lnSpc>
                <a:spcPct val="120000"/>
              </a:lnSpc>
              <a:buNone/>
            </a:pPr>
            <a:r>
              <a:rPr lang="en-US" dirty="0"/>
              <a:t>ingredients of polymorphic behavior:</a:t>
            </a:r>
          </a:p>
          <a:p>
            <a:pPr marL="0" indent="0">
              <a:lnSpc>
                <a:spcPct val="120000"/>
              </a:lnSpc>
              <a:buNone/>
            </a:pPr>
            <a:r>
              <a:rPr lang="en-US" dirty="0"/>
              <a:t>1. The ability to define a method in a superclass, and then define a method with the same name in a subclass. When a subclass method has the same name as a superclass method, it is often said that the subclass method </a:t>
            </a:r>
            <a:r>
              <a:rPr lang="en-US" dirty="0">
                <a:solidFill>
                  <a:srgbClr val="C00000"/>
                </a:solidFill>
              </a:rPr>
              <a:t>overrides</a:t>
            </a:r>
            <a:r>
              <a:rPr lang="en-US" dirty="0"/>
              <a:t> the superclass method.</a:t>
            </a:r>
          </a:p>
          <a:p>
            <a:pPr marL="0" indent="0">
              <a:lnSpc>
                <a:spcPct val="120000"/>
              </a:lnSpc>
              <a:buNone/>
            </a:pPr>
            <a:r>
              <a:rPr lang="en-US" dirty="0"/>
              <a:t>2.The ability to call the correct version of an overridden method, depending on the type of object that is used to call it. If a subclass object is used to call an overridden method, then the subclass’s version of the method is the one that will execute. If a superclass object is used to call an overridden method, then the superclass’s version of the method is the one that will execute.</a:t>
            </a:r>
          </a:p>
        </p:txBody>
      </p:sp>
    </p:spTree>
    <p:extLst>
      <p:ext uri="{BB962C8B-B14F-4D97-AF65-F5344CB8AC3E}">
        <p14:creationId xmlns:p14="http://schemas.microsoft.com/office/powerpoint/2010/main" val="4096044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49C32-7E2F-4C7D-B71C-E97F7E2CFF32}"/>
              </a:ext>
            </a:extLst>
          </p:cNvPr>
          <p:cNvSpPr>
            <a:spLocks noGrp="1"/>
          </p:cNvSpPr>
          <p:nvPr>
            <p:ph type="title"/>
          </p:nvPr>
        </p:nvSpPr>
        <p:spPr/>
        <p:txBody>
          <a:bodyPr/>
          <a:lstStyle/>
          <a:p>
            <a:r>
              <a:rPr lang="en-US" dirty="0">
                <a:solidFill>
                  <a:srgbClr val="C00000"/>
                </a:solidFill>
                <a:latin typeface="Cambria" panose="02040503050406030204" pitchFamily="18" charset="0"/>
                <a:ea typeface="Cambria" panose="02040503050406030204" pitchFamily="18" charset="0"/>
              </a:rPr>
              <a:t>Encapsulation and Data hiding </a:t>
            </a:r>
          </a:p>
        </p:txBody>
      </p:sp>
      <p:sp>
        <p:nvSpPr>
          <p:cNvPr id="3" name="Content Placeholder 2">
            <a:extLst>
              <a:ext uri="{FF2B5EF4-FFF2-40B4-BE49-F238E27FC236}">
                <a16:creationId xmlns:a16="http://schemas.microsoft.com/office/drawing/2014/main" id="{AAEC0A62-FE86-4754-AA43-790D6740DBCC}"/>
              </a:ext>
            </a:extLst>
          </p:cNvPr>
          <p:cNvSpPr>
            <a:spLocks noGrp="1"/>
          </p:cNvSpPr>
          <p:nvPr>
            <p:ph idx="1"/>
          </p:nvPr>
        </p:nvSpPr>
        <p:spPr>
          <a:xfrm>
            <a:off x="838200" y="1825625"/>
            <a:ext cx="10515600" cy="4586192"/>
          </a:xfrm>
        </p:spPr>
        <p:txBody>
          <a:bodyPr>
            <a:normAutofit fontScale="92500" lnSpcReduction="10000"/>
          </a:bodyPr>
          <a:lstStyle/>
          <a:p>
            <a:pPr marL="0" indent="0">
              <a:lnSpc>
                <a:spcPct val="120000"/>
              </a:lnSpc>
              <a:buNone/>
            </a:pPr>
            <a:r>
              <a:rPr lang="en-US" dirty="0"/>
              <a:t>OOP addresses the problem of code and data separation through encapsulation and data hiding. </a:t>
            </a:r>
          </a:p>
          <a:p>
            <a:pPr marL="0" indent="0">
              <a:lnSpc>
                <a:spcPct val="120000"/>
              </a:lnSpc>
              <a:buNone/>
            </a:pPr>
            <a:r>
              <a:rPr lang="en-US" dirty="0"/>
              <a:t>Encapsulation refers to the combining of data and code into a single object. </a:t>
            </a:r>
          </a:p>
          <a:p>
            <a:pPr marL="0" indent="0">
              <a:lnSpc>
                <a:spcPct val="120000"/>
              </a:lnSpc>
              <a:buNone/>
            </a:pPr>
            <a:r>
              <a:rPr lang="en-US" dirty="0"/>
              <a:t>Data hiding refers to an object’s ability to hide its data attributes from code that is outside the object. Only the object’s methods may directly access and make changes to the object’s data attributes. An object typically hides its data, but allows outside code to access its methods. As shown in Figure 10-2, the object’s methods provide programming statements outside the object </a:t>
            </a:r>
          </a:p>
          <a:p>
            <a:pPr marL="0" indent="0">
              <a:lnSpc>
                <a:spcPct val="120000"/>
              </a:lnSpc>
              <a:buNone/>
            </a:pPr>
            <a:r>
              <a:rPr lang="en-US" dirty="0"/>
              <a:t>with indirect access to the object’s data attributes</a:t>
            </a:r>
          </a:p>
        </p:txBody>
      </p:sp>
    </p:spTree>
    <p:extLst>
      <p:ext uri="{BB962C8B-B14F-4D97-AF65-F5344CB8AC3E}">
        <p14:creationId xmlns:p14="http://schemas.microsoft.com/office/powerpoint/2010/main" val="33430114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A210BE-1039-44DE-AC53-CF8FEC410D7F}"/>
              </a:ext>
            </a:extLst>
          </p:cNvPr>
          <p:cNvPicPr>
            <a:picLocks noChangeAspect="1"/>
          </p:cNvPicPr>
          <p:nvPr/>
        </p:nvPicPr>
        <p:blipFill rotWithShape="1">
          <a:blip r:embed="rId2"/>
          <a:srcRect l="23133" t="24579" r="33494" b="19517"/>
          <a:stretch/>
        </p:blipFill>
        <p:spPr>
          <a:xfrm>
            <a:off x="1725977" y="110167"/>
            <a:ext cx="7656723" cy="5551126"/>
          </a:xfrm>
          <a:prstGeom prst="rect">
            <a:avLst/>
          </a:prstGeom>
        </p:spPr>
      </p:pic>
      <p:pic>
        <p:nvPicPr>
          <p:cNvPr id="7" name="Picture 6">
            <a:extLst>
              <a:ext uri="{FF2B5EF4-FFF2-40B4-BE49-F238E27FC236}">
                <a16:creationId xmlns:a16="http://schemas.microsoft.com/office/drawing/2014/main" id="{D02402B3-2C40-4B73-B784-88066C4D650C}"/>
              </a:ext>
            </a:extLst>
          </p:cNvPr>
          <p:cNvPicPr>
            <a:picLocks noChangeAspect="1"/>
          </p:cNvPicPr>
          <p:nvPr/>
        </p:nvPicPr>
        <p:blipFill rotWithShape="1">
          <a:blip r:embed="rId3"/>
          <a:srcRect l="23041" t="50000" r="38736" b="36707"/>
          <a:stretch/>
        </p:blipFill>
        <p:spPr>
          <a:xfrm>
            <a:off x="1564394" y="5414022"/>
            <a:ext cx="7381302" cy="1443978"/>
          </a:xfrm>
          <a:prstGeom prst="rect">
            <a:avLst/>
          </a:prstGeom>
        </p:spPr>
      </p:pic>
    </p:spTree>
    <p:extLst>
      <p:ext uri="{BB962C8B-B14F-4D97-AF65-F5344CB8AC3E}">
        <p14:creationId xmlns:p14="http://schemas.microsoft.com/office/powerpoint/2010/main" val="30515349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10E323-8C7D-4DCD-AE54-631B11A7FE79}"/>
              </a:ext>
            </a:extLst>
          </p:cNvPr>
          <p:cNvPicPr>
            <a:picLocks noChangeAspect="1"/>
          </p:cNvPicPr>
          <p:nvPr/>
        </p:nvPicPr>
        <p:blipFill rotWithShape="1">
          <a:blip r:embed="rId2"/>
          <a:srcRect l="23675" t="19277" r="36114" b="30121"/>
          <a:stretch/>
        </p:blipFill>
        <p:spPr>
          <a:xfrm>
            <a:off x="1355075" y="528810"/>
            <a:ext cx="8416887" cy="5958021"/>
          </a:xfrm>
          <a:prstGeom prst="rect">
            <a:avLst/>
          </a:prstGeom>
        </p:spPr>
      </p:pic>
    </p:spTree>
    <p:extLst>
      <p:ext uri="{BB962C8B-B14F-4D97-AF65-F5344CB8AC3E}">
        <p14:creationId xmlns:p14="http://schemas.microsoft.com/office/powerpoint/2010/main" val="13405880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DAD16F-4231-4814-B03E-4D4F60D40FFD}"/>
              </a:ext>
            </a:extLst>
          </p:cNvPr>
          <p:cNvPicPr>
            <a:picLocks noChangeAspect="1"/>
          </p:cNvPicPr>
          <p:nvPr/>
        </p:nvPicPr>
        <p:blipFill rotWithShape="1">
          <a:blip r:embed="rId2"/>
          <a:srcRect l="22771" t="17510" r="36024" b="34619"/>
          <a:stretch/>
        </p:blipFill>
        <p:spPr>
          <a:xfrm>
            <a:off x="2005070" y="694062"/>
            <a:ext cx="8064345" cy="5270122"/>
          </a:xfrm>
          <a:prstGeom prst="rect">
            <a:avLst/>
          </a:prstGeom>
        </p:spPr>
      </p:pic>
    </p:spTree>
    <p:extLst>
      <p:ext uri="{BB962C8B-B14F-4D97-AF65-F5344CB8AC3E}">
        <p14:creationId xmlns:p14="http://schemas.microsoft.com/office/powerpoint/2010/main" val="31209902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07A33-E92C-4055-9E81-E59CE095E80B}"/>
              </a:ext>
            </a:extLst>
          </p:cNvPr>
          <p:cNvSpPr>
            <a:spLocks noGrp="1"/>
          </p:cNvSpPr>
          <p:nvPr>
            <p:ph type="title"/>
          </p:nvPr>
        </p:nvSpPr>
        <p:spPr/>
        <p:txBody>
          <a:bodyPr/>
          <a:lstStyle/>
          <a:p>
            <a:r>
              <a:rPr lang="en-US" dirty="0">
                <a:solidFill>
                  <a:srgbClr val="C00000"/>
                </a:solidFill>
                <a:latin typeface="Cambria" panose="02040503050406030204" pitchFamily="18" charset="0"/>
                <a:ea typeface="Cambria" panose="02040503050406030204" pitchFamily="18" charset="0"/>
              </a:rPr>
              <a:t>The </a:t>
            </a:r>
            <a:r>
              <a:rPr lang="en-US" dirty="0" err="1">
                <a:solidFill>
                  <a:srgbClr val="C00000"/>
                </a:solidFill>
                <a:latin typeface="Cambria" panose="02040503050406030204" pitchFamily="18" charset="0"/>
                <a:ea typeface="Cambria" panose="02040503050406030204" pitchFamily="18" charset="0"/>
              </a:rPr>
              <a:t>isinstance</a:t>
            </a:r>
            <a:r>
              <a:rPr lang="en-US" dirty="0">
                <a:solidFill>
                  <a:srgbClr val="C00000"/>
                </a:solidFill>
                <a:latin typeface="Cambria" panose="02040503050406030204" pitchFamily="18" charset="0"/>
                <a:ea typeface="Cambria" panose="02040503050406030204" pitchFamily="18" charset="0"/>
              </a:rPr>
              <a:t> Function</a:t>
            </a:r>
          </a:p>
        </p:txBody>
      </p:sp>
      <p:sp>
        <p:nvSpPr>
          <p:cNvPr id="3" name="Content Placeholder 2">
            <a:extLst>
              <a:ext uri="{FF2B5EF4-FFF2-40B4-BE49-F238E27FC236}">
                <a16:creationId xmlns:a16="http://schemas.microsoft.com/office/drawing/2014/main" id="{A628F32D-A22C-4997-961F-A1598E2217F4}"/>
              </a:ext>
            </a:extLst>
          </p:cNvPr>
          <p:cNvSpPr>
            <a:spLocks noGrp="1"/>
          </p:cNvSpPr>
          <p:nvPr>
            <p:ph idx="1"/>
          </p:nvPr>
        </p:nvSpPr>
        <p:spPr>
          <a:xfrm>
            <a:off x="838200" y="1825625"/>
            <a:ext cx="10515600" cy="4351338"/>
          </a:xfrm>
        </p:spPr>
        <p:txBody>
          <a:bodyPr>
            <a:normAutofit fontScale="92500" lnSpcReduction="10000"/>
          </a:bodyPr>
          <a:lstStyle/>
          <a:p>
            <a:pPr marL="0" indent="0">
              <a:lnSpc>
                <a:spcPct val="110000"/>
              </a:lnSpc>
              <a:buNone/>
            </a:pPr>
            <a:r>
              <a:rPr lang="en-US" dirty="0"/>
              <a:t>Polymorphism gives us a great deal of flexibility when designing programs. For example,</a:t>
            </a:r>
          </a:p>
          <a:p>
            <a:pPr marL="0" indent="0">
              <a:lnSpc>
                <a:spcPct val="110000"/>
              </a:lnSpc>
              <a:buNone/>
            </a:pPr>
            <a:r>
              <a:rPr lang="en-US" dirty="0"/>
              <a:t>look at the following function:</a:t>
            </a:r>
          </a:p>
          <a:p>
            <a:pPr marL="457200" lvl="1" indent="0">
              <a:lnSpc>
                <a:spcPct val="110000"/>
              </a:lnSpc>
              <a:buNone/>
            </a:pPr>
            <a:r>
              <a:rPr lang="en-US" dirty="0"/>
              <a:t>def </a:t>
            </a:r>
            <a:r>
              <a:rPr lang="en-US" dirty="0" err="1"/>
              <a:t>show_mammal_info</a:t>
            </a:r>
            <a:r>
              <a:rPr lang="en-US" dirty="0"/>
              <a:t>(creature):</a:t>
            </a:r>
          </a:p>
          <a:p>
            <a:pPr marL="914400" lvl="2" indent="0">
              <a:lnSpc>
                <a:spcPct val="110000"/>
              </a:lnSpc>
              <a:buNone/>
            </a:pPr>
            <a:r>
              <a:rPr lang="en-US" dirty="0"/>
              <a:t> </a:t>
            </a:r>
            <a:r>
              <a:rPr lang="en-US" dirty="0" err="1"/>
              <a:t>creature.show_species</a:t>
            </a:r>
            <a:r>
              <a:rPr lang="en-US" dirty="0"/>
              <a:t>()</a:t>
            </a:r>
          </a:p>
          <a:p>
            <a:pPr marL="914400" lvl="2" indent="0">
              <a:lnSpc>
                <a:spcPct val="110000"/>
              </a:lnSpc>
              <a:buNone/>
            </a:pPr>
            <a:r>
              <a:rPr lang="en-US" dirty="0"/>
              <a:t> </a:t>
            </a:r>
            <a:r>
              <a:rPr lang="en-US" dirty="0" err="1"/>
              <a:t>creature.make_sound</a:t>
            </a:r>
            <a:r>
              <a:rPr lang="en-US" dirty="0"/>
              <a:t>()</a:t>
            </a:r>
          </a:p>
          <a:p>
            <a:pPr marL="0" indent="0">
              <a:lnSpc>
                <a:spcPct val="110000"/>
              </a:lnSpc>
              <a:buNone/>
            </a:pPr>
            <a:r>
              <a:rPr lang="en-US" dirty="0"/>
              <a:t>We can pass any object as an argument to this function, and as long as it has a </a:t>
            </a:r>
            <a:r>
              <a:rPr lang="en-US" dirty="0" err="1"/>
              <a:t>show_species</a:t>
            </a:r>
            <a:r>
              <a:rPr lang="en-US" dirty="0"/>
              <a:t> method and a </a:t>
            </a:r>
            <a:r>
              <a:rPr lang="en-US" dirty="0" err="1"/>
              <a:t>make_sound</a:t>
            </a:r>
            <a:r>
              <a:rPr lang="en-US" dirty="0"/>
              <a:t> method, the function will call those methods. In  essence, we can pass any object that “is a” Mammal (or a subclass of Mammal) to the function. Program 11-10 demonstrates</a:t>
            </a:r>
          </a:p>
        </p:txBody>
      </p:sp>
    </p:spTree>
    <p:extLst>
      <p:ext uri="{BB962C8B-B14F-4D97-AF65-F5344CB8AC3E}">
        <p14:creationId xmlns:p14="http://schemas.microsoft.com/office/powerpoint/2010/main" val="33767001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E10A07-2D2F-4657-9106-791F7155E481}"/>
              </a:ext>
            </a:extLst>
          </p:cNvPr>
          <p:cNvPicPr>
            <a:picLocks noChangeAspect="1"/>
          </p:cNvPicPr>
          <p:nvPr/>
        </p:nvPicPr>
        <p:blipFill rotWithShape="1">
          <a:blip r:embed="rId2"/>
          <a:srcRect l="25573" t="17510" r="41174" b="12611"/>
          <a:stretch/>
        </p:blipFill>
        <p:spPr>
          <a:xfrm>
            <a:off x="991517" y="173336"/>
            <a:ext cx="5508434" cy="6511328"/>
          </a:xfrm>
          <a:prstGeom prst="rect">
            <a:avLst/>
          </a:prstGeom>
        </p:spPr>
      </p:pic>
      <p:pic>
        <p:nvPicPr>
          <p:cNvPr id="7" name="Picture 6">
            <a:extLst>
              <a:ext uri="{FF2B5EF4-FFF2-40B4-BE49-F238E27FC236}">
                <a16:creationId xmlns:a16="http://schemas.microsoft.com/office/drawing/2014/main" id="{5AED0C9C-94A9-4730-BD52-3A755655FFAB}"/>
              </a:ext>
            </a:extLst>
          </p:cNvPr>
          <p:cNvPicPr>
            <a:picLocks noChangeAspect="1"/>
          </p:cNvPicPr>
          <p:nvPr/>
        </p:nvPicPr>
        <p:blipFill rotWithShape="1">
          <a:blip r:embed="rId3"/>
          <a:srcRect l="27289" t="45141" r="51024" b="30281"/>
          <a:stretch/>
        </p:blipFill>
        <p:spPr>
          <a:xfrm>
            <a:off x="7458419" y="2324559"/>
            <a:ext cx="4340645" cy="2767160"/>
          </a:xfrm>
          <a:prstGeom prst="rect">
            <a:avLst/>
          </a:prstGeom>
        </p:spPr>
      </p:pic>
    </p:spTree>
    <p:extLst>
      <p:ext uri="{BB962C8B-B14F-4D97-AF65-F5344CB8AC3E}">
        <p14:creationId xmlns:p14="http://schemas.microsoft.com/office/powerpoint/2010/main" val="40428586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212517-946A-43A4-88B5-69D86C79BC2B}"/>
              </a:ext>
            </a:extLst>
          </p:cNvPr>
          <p:cNvPicPr>
            <a:picLocks noChangeAspect="1"/>
          </p:cNvPicPr>
          <p:nvPr/>
        </p:nvPicPr>
        <p:blipFill rotWithShape="1">
          <a:blip r:embed="rId2"/>
          <a:srcRect l="22862" t="15421" r="36295" b="6667"/>
          <a:stretch/>
        </p:blipFill>
        <p:spPr>
          <a:xfrm>
            <a:off x="1740666" y="0"/>
            <a:ext cx="6962660" cy="6863509"/>
          </a:xfrm>
          <a:prstGeom prst="rect">
            <a:avLst/>
          </a:prstGeom>
        </p:spPr>
      </p:pic>
      <p:sp>
        <p:nvSpPr>
          <p:cNvPr id="6" name="Rectangle 5">
            <a:extLst>
              <a:ext uri="{FF2B5EF4-FFF2-40B4-BE49-F238E27FC236}">
                <a16:creationId xmlns:a16="http://schemas.microsoft.com/office/drawing/2014/main" id="{01A98764-AE1C-4524-B7EB-AA66DDF8734C}"/>
              </a:ext>
            </a:extLst>
          </p:cNvPr>
          <p:cNvSpPr/>
          <p:nvPr/>
        </p:nvSpPr>
        <p:spPr>
          <a:xfrm>
            <a:off x="2633031" y="4748270"/>
            <a:ext cx="5332164" cy="3084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9713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764CE-ED98-4383-8734-B5A905C7F9AB}"/>
              </a:ext>
            </a:extLst>
          </p:cNvPr>
          <p:cNvSpPr>
            <a:spLocks noGrp="1"/>
          </p:cNvSpPr>
          <p:nvPr>
            <p:ph type="title"/>
          </p:nvPr>
        </p:nvSpPr>
        <p:spPr/>
        <p:txBody>
          <a:bodyPr/>
          <a:lstStyle/>
          <a:p>
            <a:r>
              <a:rPr lang="en-US" dirty="0">
                <a:solidFill>
                  <a:srgbClr val="C00000"/>
                </a:solidFill>
                <a:latin typeface="Cambria" panose="02040503050406030204" pitchFamily="18" charset="0"/>
                <a:ea typeface="Cambria" panose="02040503050406030204" pitchFamily="18" charset="0"/>
              </a:rPr>
              <a:t>Conclusion</a:t>
            </a:r>
          </a:p>
        </p:txBody>
      </p:sp>
      <p:sp>
        <p:nvSpPr>
          <p:cNvPr id="3" name="Content Placeholder 2">
            <a:extLst>
              <a:ext uri="{FF2B5EF4-FFF2-40B4-BE49-F238E27FC236}">
                <a16:creationId xmlns:a16="http://schemas.microsoft.com/office/drawing/2014/main" id="{D42E5AC5-F5DD-4B55-9600-D0A2AD420C41}"/>
              </a:ext>
            </a:extLst>
          </p:cNvPr>
          <p:cNvSpPr>
            <a:spLocks noGrp="1"/>
          </p:cNvSpPr>
          <p:nvPr>
            <p:ph idx="1"/>
          </p:nvPr>
        </p:nvSpPr>
        <p:spPr/>
        <p:txBody>
          <a:bodyPr>
            <a:normAutofit lnSpcReduction="10000"/>
          </a:bodyPr>
          <a:lstStyle/>
          <a:p>
            <a:pPr algn="l"/>
            <a:r>
              <a:rPr lang="en-US" b="0" i="0" dirty="0">
                <a:solidFill>
                  <a:srgbClr val="292929"/>
                </a:solidFill>
                <a:effectLst/>
                <a:latin typeface="charter"/>
              </a:rPr>
              <a:t>To avoid spaghetti code, we use object oriented programming which is built on four pillars. These pillars are</a:t>
            </a:r>
          </a:p>
          <a:p>
            <a:pPr algn="l">
              <a:buFont typeface="Arial" panose="020B0604020202020204" pitchFamily="34" charset="0"/>
              <a:buChar char="•"/>
            </a:pPr>
            <a:r>
              <a:rPr lang="en-US" b="0" i="0" dirty="0">
                <a:solidFill>
                  <a:srgbClr val="292929"/>
                </a:solidFill>
                <a:effectLst/>
                <a:latin typeface="charter"/>
              </a:rPr>
              <a:t>Encapsulation.</a:t>
            </a:r>
          </a:p>
          <a:p>
            <a:pPr algn="l">
              <a:buFont typeface="Arial" panose="020B0604020202020204" pitchFamily="34" charset="0"/>
              <a:buChar char="•"/>
            </a:pPr>
            <a:r>
              <a:rPr lang="en-US" b="0" i="0" dirty="0">
                <a:solidFill>
                  <a:srgbClr val="292929"/>
                </a:solidFill>
                <a:effectLst/>
                <a:latin typeface="charter"/>
              </a:rPr>
              <a:t>Abstraction.</a:t>
            </a:r>
          </a:p>
          <a:p>
            <a:pPr algn="l">
              <a:buFont typeface="Arial" panose="020B0604020202020204" pitchFamily="34" charset="0"/>
              <a:buChar char="•"/>
            </a:pPr>
            <a:r>
              <a:rPr lang="en-US" b="0" i="0" dirty="0">
                <a:solidFill>
                  <a:srgbClr val="292929"/>
                </a:solidFill>
                <a:effectLst/>
                <a:latin typeface="charter"/>
              </a:rPr>
              <a:t>Inheritance.</a:t>
            </a:r>
          </a:p>
          <a:p>
            <a:pPr algn="l">
              <a:buFont typeface="Arial" panose="020B0604020202020204" pitchFamily="34" charset="0"/>
              <a:buChar char="•"/>
            </a:pPr>
            <a:r>
              <a:rPr lang="en-US" b="0" i="0" dirty="0">
                <a:solidFill>
                  <a:srgbClr val="292929"/>
                </a:solidFill>
                <a:effectLst/>
                <a:latin typeface="charter"/>
              </a:rPr>
              <a:t>Polymorphism.</a:t>
            </a:r>
          </a:p>
          <a:p>
            <a:pPr algn="l"/>
            <a:r>
              <a:rPr lang="en-US" b="1" i="0" dirty="0">
                <a:solidFill>
                  <a:srgbClr val="292929"/>
                </a:solidFill>
                <a:effectLst/>
                <a:latin typeface="charter"/>
              </a:rPr>
              <a:t>Encapsulation</a:t>
            </a:r>
            <a:r>
              <a:rPr lang="en-US" b="0" i="0" dirty="0">
                <a:solidFill>
                  <a:srgbClr val="292929"/>
                </a:solidFill>
                <a:effectLst/>
                <a:latin typeface="charter"/>
              </a:rPr>
              <a:t> - This is a grouping methods and properties that perform the same function into object.</a:t>
            </a:r>
          </a:p>
          <a:p>
            <a:pPr marL="0" indent="0">
              <a:buNone/>
            </a:pPr>
            <a:br>
              <a:rPr lang="en-US" b="0" i="0" dirty="0">
                <a:effectLst/>
                <a:latin typeface="medium-content-sans-serif-font"/>
              </a:rPr>
            </a:br>
            <a:endParaRPr lang="en-US" dirty="0"/>
          </a:p>
        </p:txBody>
      </p:sp>
    </p:spTree>
    <p:extLst>
      <p:ext uri="{BB962C8B-B14F-4D97-AF65-F5344CB8AC3E}">
        <p14:creationId xmlns:p14="http://schemas.microsoft.com/office/powerpoint/2010/main" val="831660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8399D1-F79E-4028-A852-823B5CF96F1A}"/>
              </a:ext>
            </a:extLst>
          </p:cNvPr>
          <p:cNvSpPr>
            <a:spLocks noGrp="1"/>
          </p:cNvSpPr>
          <p:nvPr>
            <p:ph idx="1"/>
          </p:nvPr>
        </p:nvSpPr>
        <p:spPr>
          <a:xfrm>
            <a:off x="838200" y="1825625"/>
            <a:ext cx="4610100" cy="4351338"/>
          </a:xfrm>
        </p:spPr>
        <p:txBody>
          <a:bodyPr/>
          <a:lstStyle/>
          <a:p>
            <a:r>
              <a:rPr lang="en-US" b="1" i="0" dirty="0">
                <a:solidFill>
                  <a:srgbClr val="292929"/>
                </a:solidFill>
                <a:effectLst/>
                <a:latin typeface="charter"/>
              </a:rPr>
              <a:t>Abstraction — </a:t>
            </a:r>
            <a:r>
              <a:rPr lang="en-US" b="0" i="0" dirty="0">
                <a:solidFill>
                  <a:srgbClr val="292929"/>
                </a:solidFill>
                <a:effectLst/>
                <a:latin typeface="charter"/>
              </a:rPr>
              <a:t>A good example is a DVD player or a remote control. It has complex wiring on the inside and few buttons on the outside. All complexity is hidden from the user and only few buttons are made available to the user.</a:t>
            </a:r>
            <a:endParaRPr lang="en-US" dirty="0"/>
          </a:p>
        </p:txBody>
      </p:sp>
      <p:pic>
        <p:nvPicPr>
          <p:cNvPr id="5" name="Picture 4">
            <a:extLst>
              <a:ext uri="{FF2B5EF4-FFF2-40B4-BE49-F238E27FC236}">
                <a16:creationId xmlns:a16="http://schemas.microsoft.com/office/drawing/2014/main" id="{52BB33A7-6CF7-4F00-A432-DFC8A76A66EF}"/>
              </a:ext>
            </a:extLst>
          </p:cNvPr>
          <p:cNvPicPr>
            <a:picLocks noChangeAspect="1"/>
          </p:cNvPicPr>
          <p:nvPr/>
        </p:nvPicPr>
        <p:blipFill rotWithShape="1">
          <a:blip r:embed="rId2"/>
          <a:srcRect l="28646" t="24652" r="30209" b="28519"/>
          <a:stretch/>
        </p:blipFill>
        <p:spPr>
          <a:xfrm>
            <a:off x="5702300" y="1825625"/>
            <a:ext cx="6261100" cy="4008292"/>
          </a:xfrm>
          <a:prstGeom prst="rect">
            <a:avLst/>
          </a:prstGeom>
        </p:spPr>
      </p:pic>
    </p:spTree>
    <p:extLst>
      <p:ext uri="{BB962C8B-B14F-4D97-AF65-F5344CB8AC3E}">
        <p14:creationId xmlns:p14="http://schemas.microsoft.com/office/powerpoint/2010/main" val="9475702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F75961-A65B-42A9-B569-A265E98236BA}"/>
              </a:ext>
            </a:extLst>
          </p:cNvPr>
          <p:cNvSpPr>
            <a:spLocks noGrp="1"/>
          </p:cNvSpPr>
          <p:nvPr>
            <p:ph idx="1"/>
          </p:nvPr>
        </p:nvSpPr>
        <p:spPr>
          <a:xfrm>
            <a:off x="838200" y="1825625"/>
            <a:ext cx="5760720" cy="4351338"/>
          </a:xfrm>
        </p:spPr>
        <p:txBody>
          <a:bodyPr/>
          <a:lstStyle/>
          <a:p>
            <a:r>
              <a:rPr lang="en-US" b="1" i="0" dirty="0">
                <a:solidFill>
                  <a:srgbClr val="292929"/>
                </a:solidFill>
                <a:effectLst/>
                <a:latin typeface="charter"/>
              </a:rPr>
              <a:t>Inheritance — </a:t>
            </a:r>
            <a:r>
              <a:rPr lang="en-US" b="0" i="0" dirty="0">
                <a:solidFill>
                  <a:srgbClr val="292929"/>
                </a:solidFill>
                <a:effectLst/>
                <a:latin typeface="charter"/>
              </a:rPr>
              <a:t>Lets you remove redundancy in code. This is the situation where by objects can inherit from properties and attributes from other objects.</a:t>
            </a:r>
            <a:endParaRPr lang="en-US" dirty="0"/>
          </a:p>
        </p:txBody>
      </p:sp>
      <p:pic>
        <p:nvPicPr>
          <p:cNvPr id="9" name="Picture 8">
            <a:extLst>
              <a:ext uri="{FF2B5EF4-FFF2-40B4-BE49-F238E27FC236}">
                <a16:creationId xmlns:a16="http://schemas.microsoft.com/office/drawing/2014/main" id="{21FB8944-6575-441E-B89C-168D6B3C1661}"/>
              </a:ext>
            </a:extLst>
          </p:cNvPr>
          <p:cNvPicPr>
            <a:picLocks noChangeAspect="1"/>
          </p:cNvPicPr>
          <p:nvPr/>
        </p:nvPicPr>
        <p:blipFill rotWithShape="1">
          <a:blip r:embed="rId2"/>
          <a:srcRect l="29053" t="12912" r="31947" b="42456"/>
          <a:stretch/>
        </p:blipFill>
        <p:spPr>
          <a:xfrm>
            <a:off x="6598920" y="1825625"/>
            <a:ext cx="4754880" cy="3060834"/>
          </a:xfrm>
          <a:prstGeom prst="rect">
            <a:avLst/>
          </a:prstGeom>
        </p:spPr>
      </p:pic>
    </p:spTree>
    <p:extLst>
      <p:ext uri="{BB962C8B-B14F-4D97-AF65-F5344CB8AC3E}">
        <p14:creationId xmlns:p14="http://schemas.microsoft.com/office/powerpoint/2010/main" val="12664077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5BB0B7D6-1850-4DDA-AF50-DC8759374F26}"/>
              </a:ext>
            </a:extLst>
          </p:cNvPr>
          <p:cNvSpPr>
            <a:spLocks noGrp="1" noChangeArrowheads="1"/>
          </p:cNvSpPr>
          <p:nvPr>
            <p:ph idx="1"/>
          </p:nvPr>
        </p:nvSpPr>
        <p:spPr bwMode="auto">
          <a:xfrm>
            <a:off x="838200" y="1633996"/>
            <a:ext cx="9681240" cy="163121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292929"/>
                </a:solidFill>
                <a:effectLst/>
                <a:latin typeface="charter"/>
              </a:rPr>
              <a:t>Polymorphism — </a:t>
            </a:r>
            <a:r>
              <a:rPr kumimoji="0" lang="en-US" altLang="en-US" b="0" i="0" u="none" strike="noStrike" cap="none" normalizeH="0" baseline="0" dirty="0">
                <a:ln>
                  <a:noFill/>
                </a:ln>
                <a:solidFill>
                  <a:srgbClr val="292929"/>
                </a:solidFill>
                <a:effectLst/>
                <a:latin typeface="charter"/>
              </a:rPr>
              <a:t>Lets you avoid and get round long if/else cases.</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3600" b="0" i="0" u="none" strike="noStrike" cap="none" normalizeH="0" baseline="0" dirty="0">
                <a:ln>
                  <a:noFill/>
                </a:ln>
                <a:solidFill>
                  <a:schemeClr val="tx1"/>
                </a:solidFill>
                <a:effectLst/>
                <a:latin typeface="Arial" panose="020B0604020202020204" pitchFamily="34" charset="0"/>
              </a:rPr>
            </a:b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424EEBAA-28BD-40E8-ACBD-9ED66995BC9F}"/>
              </a:ext>
            </a:extLst>
          </p:cNvPr>
          <p:cNvPicPr>
            <a:picLocks noChangeAspect="1"/>
          </p:cNvPicPr>
          <p:nvPr/>
        </p:nvPicPr>
        <p:blipFill rotWithShape="1">
          <a:blip r:embed="rId2"/>
          <a:srcRect l="23750" t="20444" r="30916" b="34815"/>
          <a:stretch/>
        </p:blipFill>
        <p:spPr>
          <a:xfrm>
            <a:off x="2036326" y="2622797"/>
            <a:ext cx="6971267" cy="3870078"/>
          </a:xfrm>
          <a:prstGeom prst="rect">
            <a:avLst/>
          </a:prstGeom>
        </p:spPr>
      </p:pic>
    </p:spTree>
    <p:extLst>
      <p:ext uri="{BB962C8B-B14F-4D97-AF65-F5344CB8AC3E}">
        <p14:creationId xmlns:p14="http://schemas.microsoft.com/office/powerpoint/2010/main" val="1646061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0C04FA-54DC-4085-B244-51D553C49709}"/>
              </a:ext>
            </a:extLst>
          </p:cNvPr>
          <p:cNvPicPr>
            <a:picLocks noChangeAspect="1"/>
          </p:cNvPicPr>
          <p:nvPr/>
        </p:nvPicPr>
        <p:blipFill rotWithShape="1">
          <a:blip r:embed="rId2"/>
          <a:srcRect l="25313" t="34444" r="40937" b="29444"/>
          <a:stretch/>
        </p:blipFill>
        <p:spPr>
          <a:xfrm>
            <a:off x="826188" y="620093"/>
            <a:ext cx="9330292" cy="5615454"/>
          </a:xfrm>
          <a:prstGeom prst="rect">
            <a:avLst/>
          </a:prstGeom>
        </p:spPr>
      </p:pic>
    </p:spTree>
    <p:extLst>
      <p:ext uri="{BB962C8B-B14F-4D97-AF65-F5344CB8AC3E}">
        <p14:creationId xmlns:p14="http://schemas.microsoft.com/office/powerpoint/2010/main" val="4143613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832AC-6A21-4037-A607-FBC31F5A710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8E2A4CF-B187-4CDA-AB81-954B41481695}"/>
              </a:ext>
            </a:extLst>
          </p:cNvPr>
          <p:cNvSpPr>
            <a:spLocks noGrp="1"/>
          </p:cNvSpPr>
          <p:nvPr>
            <p:ph idx="1"/>
          </p:nvPr>
        </p:nvSpPr>
        <p:spPr>
          <a:xfrm>
            <a:off x="838200" y="1825625"/>
            <a:ext cx="10515600" cy="4351338"/>
          </a:xfrm>
        </p:spPr>
        <p:txBody>
          <a:bodyPr>
            <a:normAutofit/>
          </a:bodyPr>
          <a:lstStyle/>
          <a:p>
            <a:pPr marL="0" indent="0">
              <a:lnSpc>
                <a:spcPct val="120000"/>
              </a:lnSpc>
              <a:buNone/>
            </a:pPr>
            <a:r>
              <a:rPr lang="en-US" sz="2400" dirty="0"/>
              <a:t>When an object’s data attributes are hidden from outside code, and access to the data attributes is restricted to the object’s methods, the data attributes are protected from accidental corruption. In addition, the code outside the object does not need to know about the format or internal structure of the object’s data. The code only needs to interact with the object’s methods. When a programmer changes the structure of an object’s internal data attributes, he or she also modifies the object’s methods so that they may properly operate on the data. </a:t>
            </a:r>
          </a:p>
          <a:p>
            <a:pPr marL="0" indent="0">
              <a:lnSpc>
                <a:spcPct val="120000"/>
              </a:lnSpc>
              <a:buNone/>
            </a:pPr>
            <a:r>
              <a:rPr lang="en-US" sz="2400" dirty="0"/>
              <a:t>The way in which outside code interacts with the methods, however, does not change.</a:t>
            </a:r>
          </a:p>
        </p:txBody>
      </p:sp>
    </p:spTree>
    <p:extLst>
      <p:ext uri="{BB962C8B-B14F-4D97-AF65-F5344CB8AC3E}">
        <p14:creationId xmlns:p14="http://schemas.microsoft.com/office/powerpoint/2010/main" val="31379507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9450</TotalTime>
  <Words>3848</Words>
  <Application>Microsoft Office PowerPoint</Application>
  <PresentationFormat>Widescreen</PresentationFormat>
  <Paragraphs>228</Paragraphs>
  <Slides>79</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79</vt:i4>
      </vt:variant>
    </vt:vector>
  </HeadingPairs>
  <TitlesOfParts>
    <vt:vector size="86" baseType="lpstr">
      <vt:lpstr>Arial</vt:lpstr>
      <vt:lpstr>Calibri</vt:lpstr>
      <vt:lpstr>Calibri Light</vt:lpstr>
      <vt:lpstr>Cambria</vt:lpstr>
      <vt:lpstr>charter</vt:lpstr>
      <vt:lpstr>medium-content-sans-serif-font</vt:lpstr>
      <vt:lpstr>Office Theme</vt:lpstr>
      <vt:lpstr>Advance programming </vt:lpstr>
      <vt:lpstr>Course topics </vt:lpstr>
      <vt:lpstr>References of This Lecture </vt:lpstr>
      <vt:lpstr>Type of Programming</vt:lpstr>
      <vt:lpstr>Procedural programming</vt:lpstr>
      <vt:lpstr>Procedural programming</vt:lpstr>
      <vt:lpstr>Encapsulation and Data hiding </vt:lpstr>
      <vt:lpstr>PowerPoint Presentation</vt:lpstr>
      <vt:lpstr>PowerPoint Presentation</vt:lpstr>
      <vt:lpstr>PowerPoint Presentation</vt:lpstr>
      <vt:lpstr>Object Reusability</vt:lpstr>
      <vt:lpstr>Example</vt:lpstr>
      <vt:lpstr>PowerPoint Presentation</vt:lpstr>
      <vt:lpstr>PowerPoint Presentation</vt:lpstr>
      <vt:lpstr>PowerPoint Presentation</vt:lpstr>
      <vt:lpstr>PowerPoint Presentation</vt:lpstr>
      <vt:lpstr>Checkpoint</vt:lpstr>
      <vt:lpstr>Concept: A class is code that specifies the data attributes and methods for a particular type of object.</vt:lpstr>
      <vt:lpstr>A Class</vt:lpstr>
      <vt:lpstr>A Class</vt:lpstr>
      <vt:lpstr>A Class</vt:lpstr>
      <vt:lpstr>A Class Definitions</vt:lpstr>
      <vt:lpstr>PowerPoint Presentation</vt:lpstr>
      <vt:lpstr>my_coin = Coin( )</vt:lpstr>
      <vt:lpstr>Hiding Attributes</vt:lpstr>
      <vt:lpstr>PowerPoint Presentation</vt:lpstr>
      <vt:lpstr>PowerPoint Presentation</vt:lpstr>
      <vt:lpstr>PowerPoint Presentation</vt:lpstr>
      <vt:lpstr>PowerPoint Presentation</vt:lpstr>
      <vt:lpstr>Storing Classes in Modules </vt:lpstr>
      <vt:lpstr>PowerPoint Presentation</vt:lpstr>
      <vt:lpstr>PowerPoint Presentation</vt:lpstr>
      <vt:lpstr>Bank Example</vt:lpstr>
      <vt:lpstr>Bank Example (Cont.)</vt:lpstr>
      <vt:lpstr>The BankAccount Class</vt:lpstr>
      <vt:lpstr>PowerPoint Presentation</vt:lpstr>
      <vt:lpstr>PowerPoint Presentation</vt:lpstr>
      <vt:lpstr>Checkpoint</vt:lpstr>
      <vt:lpstr>Concept: Each instance of a class has its own set of data attributes.</vt:lpstr>
      <vt:lpstr>PowerPoint Presentation</vt:lpstr>
      <vt:lpstr>Accessor and Mutator Methods</vt:lpstr>
      <vt:lpstr>PowerPoint Presentation</vt:lpstr>
      <vt:lpstr>PowerPoint Presentation</vt:lpstr>
      <vt:lpstr>Storing Objects in a List</vt:lpstr>
      <vt:lpstr>PowerPoint Presentation</vt:lpstr>
      <vt:lpstr>Passing Objects as Arguments</vt:lpstr>
      <vt:lpstr>Techniques for Designing Classes</vt:lpstr>
      <vt:lpstr>PowerPoint Presentation</vt:lpstr>
      <vt:lpstr>Finding the Classes in a Problem</vt:lpstr>
      <vt:lpstr>Identifying a Class’s Responsibilities</vt:lpstr>
      <vt:lpstr>The Customer Class (EX.)</vt:lpstr>
      <vt:lpstr>PowerPoint Presentation</vt:lpstr>
      <vt:lpstr>PowerPoint Presentation</vt:lpstr>
      <vt:lpstr>Checkpoint</vt:lpstr>
      <vt:lpstr>Concept: Inheritance allows a new class to extend an existing class. The new class inherits the members of the class it extends</vt:lpstr>
      <vt:lpstr>PowerPoint Presentation</vt:lpstr>
      <vt:lpstr>Inheritance and the “Is a” Relationship</vt:lpstr>
      <vt:lpstr>PowerPoint Presentation</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Checkpoint</vt:lpstr>
      <vt:lpstr>Concept: Polymorphism allows subclasses to have methods with the same names as methods in their superclasses. It gives the ability for a program to call the correct method depending on the type of object that is used to call it.</vt:lpstr>
      <vt:lpstr>PowerPoint Presentation</vt:lpstr>
      <vt:lpstr>PowerPoint Presentation</vt:lpstr>
      <vt:lpstr>PowerPoint Presentation</vt:lpstr>
      <vt:lpstr>The isinstance Function</vt:lpstr>
      <vt:lpstr>PowerPoint Presentation</vt:lpstr>
      <vt:lpstr>PowerPoint Presentation</vt:lpstr>
      <vt:lpstr>Conclusion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dc:creator>
  <cp:lastModifiedBy>lenovo</cp:lastModifiedBy>
  <cp:revision>99</cp:revision>
  <dcterms:created xsi:type="dcterms:W3CDTF">2020-10-15T07:26:41Z</dcterms:created>
  <dcterms:modified xsi:type="dcterms:W3CDTF">2021-10-08T18:58:49Z</dcterms:modified>
</cp:coreProperties>
</file>